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7.xml" ContentType="application/vnd.ms-office.chartstyle+xml"/>
  <Override PartName="/ppt/charts/colors27.xml" ContentType="application/vnd.ms-office.chartcolorstyle+xml"/>
  <Override PartName="/ppt/charts/style25.xml" ContentType="application/vnd.ms-office.chartstyle+xml"/>
  <Override PartName="/ppt/charts/colors25.xml" ContentType="application/vnd.ms-office.chartcolorstyle+xml"/>
  <Override PartName="/ppt/charts/style26.xml" ContentType="application/vnd.ms-office.chartstyle+xml"/>
  <Override PartName="/ppt/charts/colors26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  <Override PartName="/ppt/charts/style28.xml" ContentType="application/vnd.ms-office.chartstyle+xml"/>
  <Override PartName="/ppt/charts/colors28.xml" ContentType="application/vnd.ms-office.chartcolorstyle+xml"/>
  <Override PartName="/ppt/charts/style29.xml" ContentType="application/vnd.ms-office.chartstyle+xml"/>
  <Override PartName="/ppt/charts/colors29.xml" ContentType="application/vnd.ms-office.chartcolorstyle+xml"/>
  <Override PartName="/ppt/charts/style30.xml" ContentType="application/vnd.ms-office.chartstyle+xml"/>
  <Override PartName="/ppt/charts/colors30.xml" ContentType="application/vnd.ms-office.chartcolorstyle+xml"/>
  <Override PartName="/ppt/charts/style31.xml" ContentType="application/vnd.ms-office.chartstyle+xml"/>
  <Override PartName="/ppt/charts/colors31.xml" ContentType="application/vnd.ms-office.chartcolorstyle+xml"/>
  <Override PartName="/ppt/charts/style32.xml" ContentType="application/vnd.ms-office.chartstyle+xml"/>
  <Override PartName="/ppt/charts/colors32.xml" ContentType="application/vnd.ms-office.chartcolorstyle+xml"/>
  <Override PartName="/ppt/charts/style33.xml" ContentType="application/vnd.ms-office.chartstyle+xml"/>
  <Override PartName="/ppt/charts/colors33.xml" ContentType="application/vnd.ms-office.chartcolorstyle+xml"/>
  <Override PartName="/ppt/charts/style34.xml" ContentType="application/vnd.ms-office.chartstyle+xml"/>
  <Override PartName="/ppt/charts/colors34.xml" ContentType="application/vnd.ms-office.chartcolorstyle+xml"/>
  <Override PartName="/ppt/charts/style35.xml" ContentType="application/vnd.ms-office.chartstyle+xml"/>
  <Override PartName="/ppt/charts/colors35.xml" ContentType="application/vnd.ms-office.chartcolorstyle+xml"/>
  <Override PartName="/ppt/charts/style36.xml" ContentType="application/vnd.ms-office.chartstyle+xml"/>
  <Override PartName="/ppt/charts/colors36.xml" ContentType="application/vnd.ms-office.chartcolorstyle+xml"/>
  <Override PartName="/ppt/charts/style37.xml" ContentType="application/vnd.ms-office.chartstyle+xml"/>
  <Override PartName="/ppt/charts/colors37.xml" ContentType="application/vnd.ms-office.chartcolorstyle+xml"/>
  <Override PartName="/ppt/charts/style42.xml" ContentType="application/vnd.ms-office.chartstyle+xml"/>
  <Override PartName="/ppt/charts/colors42.xml" ContentType="application/vnd.ms-office.chartcolorstyle+xml"/>
  <Override PartName="/ppt/charts/style38.xml" ContentType="application/vnd.ms-office.chartstyle+xml"/>
  <Override PartName="/ppt/charts/colors38.xml" ContentType="application/vnd.ms-office.chartcolorstyle+xml"/>
  <Override PartName="/ppt/charts/style39.xml" ContentType="application/vnd.ms-office.chartstyle+xml"/>
  <Override PartName="/ppt/charts/colors39.xml" ContentType="application/vnd.ms-office.chartcolorstyle+xml"/>
  <Override PartName="/ppt/charts/style40.xml" ContentType="application/vnd.ms-office.chartstyle+xml"/>
  <Override PartName="/ppt/charts/colors4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58"/>
  </p:notesMasterIdLst>
  <p:sldIdLst>
    <p:sldId id="317" r:id="rId5"/>
    <p:sldId id="318" r:id="rId6"/>
    <p:sldId id="319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65" r:id="rId15"/>
    <p:sldId id="269" r:id="rId16"/>
    <p:sldId id="267" r:id="rId17"/>
    <p:sldId id="266" r:id="rId18"/>
    <p:sldId id="271" r:id="rId19"/>
    <p:sldId id="272" r:id="rId20"/>
    <p:sldId id="275" r:id="rId21"/>
    <p:sldId id="311" r:id="rId22"/>
    <p:sldId id="284" r:id="rId23"/>
    <p:sldId id="287" r:id="rId24"/>
    <p:sldId id="294" r:id="rId25"/>
    <p:sldId id="290" r:id="rId26"/>
    <p:sldId id="291" r:id="rId27"/>
    <p:sldId id="273" r:id="rId28"/>
    <p:sldId id="268" r:id="rId29"/>
    <p:sldId id="283" r:id="rId30"/>
    <p:sldId id="286" r:id="rId31"/>
    <p:sldId id="288" r:id="rId32"/>
    <p:sldId id="289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9" r:id="rId44"/>
    <p:sldId id="305" r:id="rId45"/>
    <p:sldId id="306" r:id="rId46"/>
    <p:sldId id="307" r:id="rId47"/>
    <p:sldId id="312" r:id="rId48"/>
    <p:sldId id="323" r:id="rId49"/>
    <p:sldId id="313" r:id="rId50"/>
    <p:sldId id="314" r:id="rId51"/>
    <p:sldId id="315" r:id="rId52"/>
    <p:sldId id="321" r:id="rId53"/>
    <p:sldId id="322" r:id="rId54"/>
    <p:sldId id="324" r:id="rId55"/>
    <p:sldId id="326" r:id="rId56"/>
    <p:sldId id="325" r:id="rId5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CUESTA" id="{94F85485-75A2-4DBD-BAAB-BD4E433A01D4}">
          <p14:sldIdLst>
            <p14:sldId id="317"/>
            <p14:sldId id="318"/>
            <p14:sldId id="319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9"/>
            <p14:sldId id="267"/>
            <p14:sldId id="266"/>
            <p14:sldId id="271"/>
            <p14:sldId id="272"/>
            <p14:sldId id="275"/>
            <p14:sldId id="311"/>
            <p14:sldId id="284"/>
            <p14:sldId id="287"/>
            <p14:sldId id="294"/>
            <p14:sldId id="290"/>
            <p14:sldId id="291"/>
            <p14:sldId id="273"/>
            <p14:sldId id="268"/>
            <p14:sldId id="283"/>
            <p14:sldId id="286"/>
            <p14:sldId id="288"/>
            <p14:sldId id="289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9"/>
            <p14:sldId id="305"/>
            <p14:sldId id="306"/>
            <p14:sldId id="307"/>
            <p14:sldId id="312"/>
            <p14:sldId id="323"/>
            <p14:sldId id="313"/>
            <p14:sldId id="314"/>
            <p14:sldId id="315"/>
            <p14:sldId id="321"/>
            <p14:sldId id="322"/>
            <p14:sldId id="324"/>
            <p14:sldId id="326"/>
            <p14:sldId id="32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D25"/>
    <a:srgbClr val="378C2C"/>
    <a:srgbClr val="DDD80E"/>
    <a:srgbClr val="FF9933"/>
    <a:srgbClr val="33CC33"/>
    <a:srgbClr val="00CC99"/>
    <a:srgbClr val="CC0000"/>
    <a:srgbClr val="FFFF00"/>
    <a:srgbClr val="CCD105"/>
    <a:srgbClr val="B2B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uis\Desktop\ENCUES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\Desktop\ENCUEST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Luis\Desktop\ENCUESTA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uis\Desktop\ENCUESTA.xlsx" TargetMode="External"/><Relationship Id="rId4" Type="http://schemas.microsoft.com/office/2011/relationships/chartColorStyle" Target="colors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Luis\Desktop\ENCUEST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Luis\Desktop\ENCUESTA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Luis\Desktop\ENCUEST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Luis\Desktop\ENCUESTA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C:\Users\Luis\Desktop\ENCUESTA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C:\Users\Luis\Desktop\ENCUESTA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C:\Users\Luis\Desktop\ENCUES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Luis\Desktop\ENCUESTA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C:\Users\Luis\Desktop\ENCUEST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NCUESTA%20MOVILIDAD\ENCUESTA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C:\Users\Luis\Desktop\ENCUESTA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C:\Users\Luis\Desktop\ENCUESTA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Luis\Desktop\ENCUESTA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C:\Users\Luis\Desktop\ENCUESTA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C:\Users\Luis\Desktop\ENCUESTA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C:\Users\Luis\Desktop\ENCUESTA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C:\Users\Luis\Desktop\ENCUESTA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C:\Users\Luis\Desktop\ENCUES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Luis\Desktop\ENCUESTA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C:\Users\Luis\Desktop\ENCUESTA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C:\Users\Luis\Desktop\ENCUESTA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33.xml"/><Relationship Id="rId2" Type="http://schemas.microsoft.com/office/2011/relationships/chartColorStyle" Target="colors33.xml"/><Relationship Id="rId1" Type="http://schemas.openxmlformats.org/officeDocument/2006/relationships/oleObject" Target="file:///C:\Users\Luis\Desktop\ENCUESTA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34.xml"/><Relationship Id="rId2" Type="http://schemas.microsoft.com/office/2011/relationships/chartColorStyle" Target="colors34.xml"/><Relationship Id="rId1" Type="http://schemas.openxmlformats.org/officeDocument/2006/relationships/oleObject" Target="file:///C:\Users\Luis\Desktop\ENCUESTA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35.xml"/><Relationship Id="rId2" Type="http://schemas.microsoft.com/office/2011/relationships/chartColorStyle" Target="colors35.xml"/><Relationship Id="rId1" Type="http://schemas.openxmlformats.org/officeDocument/2006/relationships/oleObject" Target="file:///C:\Users\Luis\Desktop\ENCUESTA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36.xml"/><Relationship Id="rId2" Type="http://schemas.microsoft.com/office/2011/relationships/chartColorStyle" Target="colors36.xml"/><Relationship Id="rId1" Type="http://schemas.openxmlformats.org/officeDocument/2006/relationships/oleObject" Target="file:///C:\Users\Luis\Desktop\ENCUESTA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37.xml"/><Relationship Id="rId2" Type="http://schemas.microsoft.com/office/2011/relationships/chartColorStyle" Target="colors37.xml"/><Relationship Id="rId1" Type="http://schemas.openxmlformats.org/officeDocument/2006/relationships/oleObject" Target="file:///C:\Users\Luis\Desktop\ENCUESTA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42.xml"/><Relationship Id="rId2" Type="http://schemas.microsoft.com/office/2011/relationships/chartColorStyle" Target="colors42.xml"/><Relationship Id="rId1" Type="http://schemas.openxmlformats.org/officeDocument/2006/relationships/oleObject" Target="file:///C:\Users\Luis\Desktop\ENCUESTA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Style" Target="style38.xml"/><Relationship Id="rId2" Type="http://schemas.microsoft.com/office/2011/relationships/chartColorStyle" Target="colors38.xml"/><Relationship Id="rId1" Type="http://schemas.openxmlformats.org/officeDocument/2006/relationships/oleObject" Target="file:///C:\Users\Luis\Desktop\ENCUESTA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39.xml"/><Relationship Id="rId2" Type="http://schemas.microsoft.com/office/2011/relationships/chartColorStyle" Target="colors39.xml"/><Relationship Id="rId1" Type="http://schemas.openxmlformats.org/officeDocument/2006/relationships/oleObject" Target="file:///C:\Users\Luis\Desktop\ENCUES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Luis\Desktop\ENCUESTA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Style" Target="style40.xml"/><Relationship Id="rId2" Type="http://schemas.microsoft.com/office/2011/relationships/chartColorStyle" Target="colors40.xml"/><Relationship Id="rId1" Type="http://schemas.openxmlformats.org/officeDocument/2006/relationships/oleObject" Target="file:///C:\Users\Luis\Desktop\ENCUES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Luis\Desktop\ENCUES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Luis\Desktop\ENCUES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Luis\Desktop\ENCUEST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Luis\Desktop\ENCUEST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Luis\Desktop\ENCUES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836190613527973E-2"/>
                  <c:y val="-6.368110236220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990255112322262E-2"/>
                  <c:y val="-6.254720392093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(Cuerpo)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'1'!$A$2:$A$3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'1'!$B$2:$B$3</c:f>
              <c:numCache>
                <c:formatCode>0%</c:formatCode>
                <c:ptCount val="2"/>
                <c:pt idx="0">
                  <c:v>0.51666666666666661</c:v>
                </c:pt>
                <c:pt idx="1">
                  <c:v>0.48188405797101452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651072"/>
        <c:axId val="175653632"/>
        <c:axId val="0"/>
      </c:bar3DChart>
      <c:catAx>
        <c:axId val="17565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653632"/>
        <c:crosses val="autoZero"/>
        <c:auto val="1"/>
        <c:lblAlgn val="ctr"/>
        <c:lblOffset val="100"/>
        <c:noMultiLvlLbl val="0"/>
      </c:catAx>
      <c:valAx>
        <c:axId val="17565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65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Calibri (Cuerpo)"/>
        </a:defRPr>
      </a:pPr>
      <a:endParaRPr lang="es-C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431818181818181E-2"/>
                  <c:y val="-3.8217592592592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212121212121172E-3"/>
                  <c:y val="-3.2337962962963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2828282828271E-2"/>
                  <c:y val="-3.52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35353535352361E-3"/>
                  <c:y val="-2.939814814814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6212121212122387E-3"/>
                  <c:y val="-4.703703703703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'13'!$A$2:$A$6</c:f>
              <c:strCache>
                <c:ptCount val="5"/>
                <c:pt idx="0">
                  <c:v>Sólo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strCache>
            </c:strRef>
          </c:cat>
          <c:val>
            <c:numRef>
              <c:f>'13'!$B$2:$B$6</c:f>
              <c:numCache>
                <c:formatCode>0%</c:formatCode>
                <c:ptCount val="5"/>
                <c:pt idx="0">
                  <c:v>0.51598173515981749</c:v>
                </c:pt>
                <c:pt idx="1">
                  <c:v>0.29680365296803651</c:v>
                </c:pt>
                <c:pt idx="2">
                  <c:v>0.1095890410958904</c:v>
                </c:pt>
                <c:pt idx="3">
                  <c:v>5.0228310502283095E-2</c:v>
                </c:pt>
                <c:pt idx="4">
                  <c:v>2.7397260273972605E-2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695936"/>
        <c:axId val="176699264"/>
        <c:axId val="0"/>
      </c:bar3DChart>
      <c:catAx>
        <c:axId val="176695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CO" dirty="0" smtClean="0"/>
                  <a:t>ACOMPAÑANTES</a:t>
                </a:r>
                <a:endParaRPr lang="es-CO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s-CO"/>
          </a:p>
        </c:txPr>
        <c:crossAx val="176699264"/>
        <c:crosses val="autoZero"/>
        <c:auto val="1"/>
        <c:lblAlgn val="ctr"/>
        <c:lblOffset val="100"/>
        <c:noMultiLvlLbl val="0"/>
      </c:catAx>
      <c:valAx>
        <c:axId val="1766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s-CO"/>
          </a:p>
        </c:txPr>
        <c:crossAx val="17669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es-C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6212121212121068E-3"/>
                  <c:y val="-1.469907407407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141414141413843E-3"/>
                  <c:y val="-1.175925925925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141414141414138E-3"/>
                  <c:y val="-1.175925925925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176767676767673E-3"/>
                  <c:y val="-1.175925925925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070707070707069E-3"/>
                  <c:y val="-1.175925925925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106060606060604E-3"/>
                  <c:y val="-1.4699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4141414141414138E-3"/>
                  <c:y val="-1.175925925925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4141414141414138E-3"/>
                  <c:y val="-1.175925925925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'11'!$A$2:$A$9</c:f>
              <c:strCache>
                <c:ptCount val="8"/>
                <c:pt idx="0">
                  <c:v>5 veces a la semana</c:v>
                </c:pt>
                <c:pt idx="1">
                  <c:v>3 veces a la semana</c:v>
                </c:pt>
                <c:pt idx="2">
                  <c:v>4 veces a la semana</c:v>
                </c:pt>
                <c:pt idx="3">
                  <c:v>2 veces a la semana</c:v>
                </c:pt>
                <c:pt idx="4">
                  <c:v>1 vez a la semana</c:v>
                </c:pt>
                <c:pt idx="5">
                  <c:v>Otro</c:v>
                </c:pt>
                <c:pt idx="6">
                  <c:v>Algunas veces durante el semestre</c:v>
                </c:pt>
                <c:pt idx="7">
                  <c:v>Nunca lo uso</c:v>
                </c:pt>
              </c:strCache>
            </c:strRef>
          </c:cat>
          <c:val>
            <c:numRef>
              <c:f>'11'!$B$2:$B$9</c:f>
              <c:numCache>
                <c:formatCode>0%</c:formatCode>
                <c:ptCount val="8"/>
                <c:pt idx="0">
                  <c:v>0.47058823529411775</c:v>
                </c:pt>
                <c:pt idx="1">
                  <c:v>0.27058823529411774</c:v>
                </c:pt>
                <c:pt idx="2">
                  <c:v>0.10196078431372549</c:v>
                </c:pt>
                <c:pt idx="3">
                  <c:v>8.2352941176470601E-2</c:v>
                </c:pt>
                <c:pt idx="4">
                  <c:v>3.529411764705883E-2</c:v>
                </c:pt>
                <c:pt idx="5">
                  <c:v>2.7450980392156862E-2</c:v>
                </c:pt>
                <c:pt idx="6">
                  <c:v>7.8431372549019624E-3</c:v>
                </c:pt>
                <c:pt idx="7">
                  <c:v>3.9215686274509812E-3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731648"/>
        <c:axId val="176628096"/>
        <c:axId val="0"/>
      </c:bar3DChart>
      <c:catAx>
        <c:axId val="17673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628096"/>
        <c:crosses val="autoZero"/>
        <c:auto val="1"/>
        <c:lblAlgn val="ctr"/>
        <c:lblOffset val="100"/>
        <c:noMultiLvlLbl val="0"/>
      </c:catAx>
      <c:valAx>
        <c:axId val="17662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73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C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991161616161618"/>
          <c:y val="8.9152407180805207E-2"/>
          <c:w val="0.70858699494949495"/>
          <c:h val="0.841053367280276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'16'!$A$2:$A$10</c:f>
              <c:strCache>
                <c:ptCount val="9"/>
                <c:pt idx="0">
                  <c:v>Otro carro propio sin pico y placa</c:v>
                </c:pt>
                <c:pt idx="1">
                  <c:v>El carro con pico y placa</c:v>
                </c:pt>
                <c:pt idx="2">
                  <c:v>Transmilenio</c:v>
                </c:pt>
                <c:pt idx="3">
                  <c:v>Taxi</c:v>
                </c:pt>
                <c:pt idx="4">
                  <c:v>Bus/Buseta/Colectivo</c:v>
                </c:pt>
                <c:pt idx="5">
                  <c:v>Otro carro no propio como pasajero</c:v>
                </c:pt>
                <c:pt idx="6">
                  <c:v>Otro</c:v>
                </c:pt>
                <c:pt idx="7">
                  <c:v>A pie</c:v>
                </c:pt>
                <c:pt idx="8">
                  <c:v>Bicicleta</c:v>
                </c:pt>
              </c:strCache>
            </c:strRef>
          </c:cat>
          <c:val>
            <c:numRef>
              <c:f>'16'!$C$2:$C$10</c:f>
              <c:numCache>
                <c:formatCode>0%</c:formatCode>
                <c:ptCount val="9"/>
                <c:pt idx="0">
                  <c:v>0.32549019607843138</c:v>
                </c:pt>
                <c:pt idx="1">
                  <c:v>0.18431372549019612</c:v>
                </c:pt>
                <c:pt idx="2">
                  <c:v>0.18039215686274515</c:v>
                </c:pt>
                <c:pt idx="3">
                  <c:v>0.14901960784313728</c:v>
                </c:pt>
                <c:pt idx="4">
                  <c:v>9.0196078431372562E-2</c:v>
                </c:pt>
                <c:pt idx="5">
                  <c:v>3.9215686274509803E-2</c:v>
                </c:pt>
                <c:pt idx="6">
                  <c:v>1.5686274509803921E-2</c:v>
                </c:pt>
                <c:pt idx="7">
                  <c:v>1.1764705882352943E-2</c:v>
                </c:pt>
                <c:pt idx="8">
                  <c:v>3.9215686274509812E-3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678016"/>
        <c:axId val="176679552"/>
        <c:axId val="0"/>
      </c:bar3DChart>
      <c:catAx>
        <c:axId val="17667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679552"/>
        <c:crosses val="autoZero"/>
        <c:auto val="1"/>
        <c:lblAlgn val="ctr"/>
        <c:lblOffset val="100"/>
        <c:noMultiLvlLbl val="0"/>
      </c:catAx>
      <c:valAx>
        <c:axId val="17667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67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CO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638297872340392E-2"/>
                  <c:y val="-1.010587026396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57446808510703E-2"/>
                  <c:y val="-3.031761079190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57446808510637E-2"/>
                  <c:y val="-3.3686234213224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'17'!$A$2:$A$4</c:f>
              <c:strCache>
                <c:ptCount val="3"/>
                <c:pt idx="0">
                  <c:v>Indiferente</c:v>
                </c:pt>
                <c:pt idx="1">
                  <c:v>Afectado</c:v>
                </c:pt>
                <c:pt idx="2">
                  <c:v>Beneficiado</c:v>
                </c:pt>
              </c:strCache>
            </c:strRef>
          </c:cat>
          <c:val>
            <c:numRef>
              <c:f>'17'!$B$2:$B$4</c:f>
              <c:numCache>
                <c:formatCode>0%</c:formatCode>
                <c:ptCount val="3"/>
                <c:pt idx="0">
                  <c:v>0.59680928208846995</c:v>
                </c:pt>
                <c:pt idx="1">
                  <c:v>0.21102248005801308</c:v>
                </c:pt>
                <c:pt idx="2">
                  <c:v>0.19216823785351705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gapDepth val="26"/>
        <c:shape val="box"/>
        <c:axId val="176263168"/>
        <c:axId val="176264704"/>
        <c:axId val="0"/>
      </c:bar3DChart>
      <c:catAx>
        <c:axId val="17626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264704"/>
        <c:crosses val="autoZero"/>
        <c:auto val="1"/>
        <c:lblAlgn val="ctr"/>
        <c:lblOffset val="100"/>
        <c:noMultiLvlLbl val="0"/>
      </c:catAx>
      <c:valAx>
        <c:axId val="17626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26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j-lt"/>
        </a:defRPr>
      </a:pPr>
      <a:endParaRPr lang="es-CO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07789635284948E-2"/>
                  <c:y val="-3.190360133880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91463424755093E-2"/>
                  <c:y val="-3.19036013388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7789635284948E-2"/>
                  <c:y val="-2.9003273944372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91463424755093E-2"/>
                  <c:y val="-3.4803928733246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'20'!$A$2:$A$5</c:f>
              <c:strCache>
                <c:ptCount val="4"/>
                <c:pt idx="0">
                  <c:v>Mensualmente</c:v>
                </c:pt>
                <c:pt idx="1">
                  <c:v>Otro</c:v>
                </c:pt>
                <c:pt idx="2">
                  <c:v>A diario</c:v>
                </c:pt>
                <c:pt idx="3">
                  <c:v>Anualmente</c:v>
                </c:pt>
              </c:strCache>
            </c:strRef>
          </c:cat>
          <c:val>
            <c:numRef>
              <c:f>'20'!$C$2:$C$5</c:f>
              <c:numCache>
                <c:formatCode>0%</c:formatCode>
                <c:ptCount val="4"/>
                <c:pt idx="0">
                  <c:v>0.78892733564013851</c:v>
                </c:pt>
                <c:pt idx="1">
                  <c:v>7.9584775086505188E-2</c:v>
                </c:pt>
                <c:pt idx="2">
                  <c:v>7.2664359861591712E-2</c:v>
                </c:pt>
                <c:pt idx="3">
                  <c:v>5.8823529411764705E-2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597248"/>
        <c:axId val="176398336"/>
        <c:axId val="0"/>
      </c:bar3DChart>
      <c:catAx>
        <c:axId val="1765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398336"/>
        <c:crosses val="autoZero"/>
        <c:auto val="1"/>
        <c:lblAlgn val="ctr"/>
        <c:lblOffset val="100"/>
        <c:noMultiLvlLbl val="0"/>
      </c:catAx>
      <c:valAx>
        <c:axId val="17639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59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032308904649445E-2"/>
                  <c:y val="-1.4717702683910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3230890464933E-2"/>
                  <c:y val="-1.4717470912714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041765169424748E-3"/>
                  <c:y val="-5.8869883650859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562647754137114E-3"/>
                  <c:y val="-1.177397673017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3041765169424748E-3"/>
                  <c:y val="-1.4717470912714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Hoja2!$A$58:$A$62</c:f>
              <c:strCache>
                <c:ptCount val="5"/>
                <c:pt idx="0">
                  <c:v>$50.000 a $100.000</c:v>
                </c:pt>
                <c:pt idx="1">
                  <c:v>$10.000 a $50.000</c:v>
                </c:pt>
                <c:pt idx="2">
                  <c:v>$100.000 a $200.000</c:v>
                </c:pt>
                <c:pt idx="3">
                  <c:v>$200.000 a $300.000</c:v>
                </c:pt>
                <c:pt idx="4">
                  <c:v>$0 a $10.000</c:v>
                </c:pt>
              </c:strCache>
            </c:strRef>
          </c:cat>
          <c:val>
            <c:numRef>
              <c:f>Hoja2!$C$58:$C$62</c:f>
              <c:numCache>
                <c:formatCode>0%</c:formatCode>
                <c:ptCount val="5"/>
                <c:pt idx="0">
                  <c:v>0.71759259259259278</c:v>
                </c:pt>
                <c:pt idx="1">
                  <c:v>0.21759259259259264</c:v>
                </c:pt>
                <c:pt idx="2">
                  <c:v>4.6296296296296301E-2</c:v>
                </c:pt>
                <c:pt idx="3">
                  <c:v>1.3888888888888892E-2</c:v>
                </c:pt>
                <c:pt idx="4">
                  <c:v>4.6296296296296302E-3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292608"/>
        <c:axId val="176294528"/>
        <c:axId val="0"/>
      </c:bar3DChart>
      <c:catAx>
        <c:axId val="1762926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CO" sz="1400" dirty="0" smtClean="0"/>
                  <a:t>PESOS</a:t>
                </a:r>
                <a:endParaRPr lang="es-CO" sz="1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294528"/>
        <c:crosses val="autoZero"/>
        <c:auto val="1"/>
        <c:lblAlgn val="ctr"/>
        <c:lblOffset val="100"/>
        <c:noMultiLvlLbl val="0"/>
      </c:catAx>
      <c:valAx>
        <c:axId val="17629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2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160542432195973E-2"/>
          <c:y val="3.9518146826997246E-2"/>
          <c:w val="0.90332093904928545"/>
          <c:h val="0.87994319449937153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925925925925925E-2"/>
                  <c:y val="-4.662005802912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074074074074074E-2"/>
                  <c:y val="-4.662005802912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'28'!$A$2:$A$3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'28'!$C$2:$C$3</c:f>
              <c:numCache>
                <c:formatCode>0%</c:formatCode>
                <c:ptCount val="2"/>
                <c:pt idx="0">
                  <c:v>0.89855072463768104</c:v>
                </c:pt>
                <c:pt idx="1">
                  <c:v>0.10144927536231886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7"/>
        <c:gapDepth val="207"/>
        <c:shape val="box"/>
        <c:axId val="176353280"/>
        <c:axId val="176354816"/>
        <c:axId val="176650880"/>
      </c:bar3DChart>
      <c:catAx>
        <c:axId val="17635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354816"/>
        <c:crosses val="autoZero"/>
        <c:auto val="1"/>
        <c:lblAlgn val="ctr"/>
        <c:lblOffset val="100"/>
        <c:noMultiLvlLbl val="0"/>
      </c:catAx>
      <c:valAx>
        <c:axId val="17635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353280"/>
        <c:crosses val="autoZero"/>
        <c:crossBetween val="between"/>
      </c:valAx>
      <c:serAx>
        <c:axId val="176650880"/>
        <c:scaling>
          <c:orientation val="minMax"/>
        </c:scaling>
        <c:delete val="1"/>
        <c:axPos val="b"/>
        <c:majorTickMark val="none"/>
        <c:minorTickMark val="none"/>
        <c:tickLblPos val="none"/>
        <c:crossAx val="17635481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+mj-lt"/>
        </a:defRPr>
      </a:pPr>
      <a:endParaRPr lang="es-CO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 dirty="0" smtClean="0"/>
              <a:t>¿Estaría </a:t>
            </a:r>
            <a:r>
              <a:rPr lang="es-CO" sz="1400" b="1" i="0" u="none" strike="noStrike" baseline="0" dirty="0"/>
              <a:t>dispuesto a llevar a un?</a:t>
            </a:r>
            <a:endParaRPr lang="es-CO" sz="1400" dirty="0"/>
          </a:p>
        </c:rich>
      </c:tx>
      <c:layout>
        <c:manualLayout>
          <c:xMode val="edge"/>
          <c:yMode val="edge"/>
          <c:x val="0.37709658364482018"/>
          <c:y val="5.833332834075131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160688535468514E-2"/>
                  <c:y val="-4.10331870324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40563347201511E-2"/>
                  <c:y val="-4.10331870324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40563347201511E-2"/>
                  <c:y val="-4.10331870324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040563347201511E-2"/>
                  <c:y val="-4.689507089417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'31'!$A$1:$A$4</c:f>
              <c:strCache>
                <c:ptCount val="4"/>
                <c:pt idx="0">
                  <c:v>Todos</c:v>
                </c:pt>
                <c:pt idx="1">
                  <c:v>Profesor</c:v>
                </c:pt>
                <c:pt idx="2">
                  <c:v>Funcionario</c:v>
                </c:pt>
                <c:pt idx="3">
                  <c:v>Estudiante</c:v>
                </c:pt>
              </c:strCache>
            </c:strRef>
          </c:cat>
          <c:val>
            <c:numRef>
              <c:f>'31'!$C$1:$C$4</c:f>
              <c:numCache>
                <c:formatCode>0%</c:formatCode>
                <c:ptCount val="4"/>
                <c:pt idx="0">
                  <c:v>0.73816155988857945</c:v>
                </c:pt>
                <c:pt idx="1">
                  <c:v>9.7493036211699163E-2</c:v>
                </c:pt>
                <c:pt idx="2">
                  <c:v>9.0529247910863517E-2</c:v>
                </c:pt>
                <c:pt idx="3">
                  <c:v>7.3816155988857921E-2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430464"/>
        <c:axId val="177034368"/>
        <c:axId val="176424256"/>
      </c:bar3DChart>
      <c:catAx>
        <c:axId val="17643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034368"/>
        <c:crosses val="autoZero"/>
        <c:auto val="1"/>
        <c:lblAlgn val="ctr"/>
        <c:lblOffset val="100"/>
        <c:noMultiLvlLbl val="0"/>
      </c:catAx>
      <c:valAx>
        <c:axId val="17703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430464"/>
        <c:crosses val="autoZero"/>
        <c:crossBetween val="between"/>
      </c:valAx>
      <c:serAx>
        <c:axId val="176424256"/>
        <c:scaling>
          <c:orientation val="minMax"/>
        </c:scaling>
        <c:delete val="1"/>
        <c:axPos val="b"/>
        <c:majorTickMark val="none"/>
        <c:minorTickMark val="none"/>
        <c:tickLblPos val="none"/>
        <c:crossAx val="17703436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Escoja las dos principales razones que lo motivarían a compartir el carro con otro miembro de la Universidad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2553899549297465E-3"/>
                  <c:y val="-7.4152530002580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064679459155896E-3"/>
                  <c:y val="-9.8870040003440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064679459156954E-3"/>
                  <c:y val="-9.8870040003440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553899549297465E-3"/>
                  <c:y val="-9.8870040003440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553899549297465E-3"/>
                  <c:y val="-9.8870040003440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'38'!$A$1:$A$5</c:f>
              <c:strCache>
                <c:ptCount val="5"/>
                <c:pt idx="0">
                  <c:v>Contribuir a que los trancones de la ciudad disminuyan</c:v>
                </c:pt>
                <c:pt idx="1">
                  <c:v>Contribuir con el medio ambiente</c:v>
                </c:pt>
                <c:pt idx="2">
                  <c:v>Compartir los gastos de transporte</c:v>
                </c:pt>
                <c:pt idx="3">
                  <c:v>Ayudar a otras personas</c:v>
                </c:pt>
                <c:pt idx="4">
                  <c:v>Conocer gente</c:v>
                </c:pt>
              </c:strCache>
            </c:strRef>
          </c:cat>
          <c:val>
            <c:numRef>
              <c:f>'38'!$C$1:$C$5</c:f>
              <c:numCache>
                <c:formatCode>0%</c:formatCode>
                <c:ptCount val="5"/>
                <c:pt idx="0">
                  <c:v>0.35845314823996038</c:v>
                </c:pt>
                <c:pt idx="1">
                  <c:v>0.32771442736737738</c:v>
                </c:pt>
                <c:pt idx="2">
                  <c:v>0.17848289538919193</c:v>
                </c:pt>
                <c:pt idx="3">
                  <c:v>0.10411502231036192</c:v>
                </c:pt>
                <c:pt idx="4">
                  <c:v>3.123450669310858E-2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053056"/>
        <c:axId val="177063040"/>
        <c:axId val="0"/>
      </c:bar3DChart>
      <c:catAx>
        <c:axId val="17705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063040"/>
        <c:crosses val="autoZero"/>
        <c:auto val="1"/>
        <c:lblAlgn val="ctr"/>
        <c:lblOffset val="100"/>
        <c:noMultiLvlLbl val="0"/>
      </c:catAx>
      <c:valAx>
        <c:axId val="177063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05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¿Cuánto tiempo estaría dispuesto a esperar a un pasajero?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008575569182501E-2"/>
                  <c:y val="-2.4787539557595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07718012264252E-2"/>
                  <c:y val="-2.2308785601835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507718012264252E-2"/>
                  <c:y val="-2.2308785601835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051453415095004E-3"/>
                  <c:y val="-2.2308785601835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051453415095004E-3"/>
                  <c:y val="-2.2308785601835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'34'!$A$2:$A$6</c:f>
              <c:strCache>
                <c:ptCount val="5"/>
                <c:pt idx="0">
                  <c:v>1-5 minutos</c:v>
                </c:pt>
                <c:pt idx="1">
                  <c:v>6-10 minutos</c:v>
                </c:pt>
                <c:pt idx="2">
                  <c:v>No estoy dispuesto a esperar</c:v>
                </c:pt>
                <c:pt idx="3">
                  <c:v>11-15 minutos</c:v>
                </c:pt>
                <c:pt idx="4">
                  <c:v>Más de 15 minutos</c:v>
                </c:pt>
              </c:strCache>
            </c:strRef>
          </c:cat>
          <c:val>
            <c:numRef>
              <c:f>'34'!$C$2:$C$6</c:f>
              <c:numCache>
                <c:formatCode>0%</c:formatCode>
                <c:ptCount val="5"/>
                <c:pt idx="0">
                  <c:v>0.5064308681672024</c:v>
                </c:pt>
                <c:pt idx="1">
                  <c:v>0.23954983922829584</c:v>
                </c:pt>
                <c:pt idx="2">
                  <c:v>0.12379421221864956</c:v>
                </c:pt>
                <c:pt idx="3">
                  <c:v>0.10450160771704181</c:v>
                </c:pt>
                <c:pt idx="4">
                  <c:v>2.5723472668810293E-2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797952"/>
        <c:axId val="176803840"/>
        <c:axId val="0"/>
      </c:bar3DChart>
      <c:catAx>
        <c:axId val="17679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803840"/>
        <c:crosses val="autoZero"/>
        <c:auto val="1"/>
        <c:lblAlgn val="ctr"/>
        <c:lblOffset val="100"/>
        <c:noMultiLvlLbl val="0"/>
      </c:catAx>
      <c:valAx>
        <c:axId val="17680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79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(Cuerpo)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'2'!$D$2:$D$13</c:f>
              <c:strCache>
                <c:ptCount val="12"/>
                <c:pt idx="0">
                  <c:v>21-25</c:v>
                </c:pt>
                <c:pt idx="1">
                  <c:v>31-35</c:v>
                </c:pt>
                <c:pt idx="2">
                  <c:v>36-40</c:v>
                </c:pt>
                <c:pt idx="3">
                  <c:v>46-50</c:v>
                </c:pt>
                <c:pt idx="4">
                  <c:v>41-45</c:v>
                </c:pt>
                <c:pt idx="5">
                  <c:v>26-30</c:v>
                </c:pt>
                <c:pt idx="6">
                  <c:v>51-55</c:v>
                </c:pt>
                <c:pt idx="7">
                  <c:v>15-20</c:v>
                </c:pt>
                <c:pt idx="8">
                  <c:v>56-60</c:v>
                </c:pt>
                <c:pt idx="9">
                  <c:v>61-65</c:v>
                </c:pt>
                <c:pt idx="10">
                  <c:v>71-75</c:v>
                </c:pt>
                <c:pt idx="11">
                  <c:v>66-70</c:v>
                </c:pt>
              </c:strCache>
            </c:strRef>
          </c:cat>
          <c:val>
            <c:numRef>
              <c:f>'2'!$F$2:$F$13</c:f>
              <c:numCache>
                <c:formatCode>0%</c:formatCode>
                <c:ptCount val="12"/>
                <c:pt idx="0">
                  <c:v>0.14202898550724644</c:v>
                </c:pt>
                <c:pt idx="1">
                  <c:v>0.14202898550724644</c:v>
                </c:pt>
                <c:pt idx="2">
                  <c:v>0.13115942028985506</c:v>
                </c:pt>
                <c:pt idx="3">
                  <c:v>0.12246376811594203</c:v>
                </c:pt>
                <c:pt idx="4">
                  <c:v>0.11014492753623191</c:v>
                </c:pt>
                <c:pt idx="5">
                  <c:v>0.10434782608695652</c:v>
                </c:pt>
                <c:pt idx="6">
                  <c:v>8.9855072463768157E-2</c:v>
                </c:pt>
                <c:pt idx="7">
                  <c:v>6.7391304347826114E-2</c:v>
                </c:pt>
                <c:pt idx="8">
                  <c:v>6.2318840579710155E-2</c:v>
                </c:pt>
                <c:pt idx="9">
                  <c:v>1.666666666666667E-2</c:v>
                </c:pt>
                <c:pt idx="10">
                  <c:v>7.2463768115942047E-3</c:v>
                </c:pt>
                <c:pt idx="11">
                  <c:v>4.3478260869565227E-3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585152"/>
        <c:axId val="175595520"/>
        <c:axId val="0"/>
      </c:bar3DChart>
      <c:catAx>
        <c:axId val="175585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CO" dirty="0" smtClean="0"/>
                  <a:t>AÑOS</a:t>
                </a:r>
                <a:endParaRPr lang="es-CO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595520"/>
        <c:crosses val="autoZero"/>
        <c:auto val="1"/>
        <c:lblAlgn val="ctr"/>
        <c:lblOffset val="100"/>
        <c:noMultiLvlLbl val="0"/>
      </c:catAx>
      <c:valAx>
        <c:axId val="17559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58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Calibri (Cuerpo)"/>
        </a:defRPr>
      </a:pPr>
      <a:endParaRPr lang="es-CO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¿Cuántas cuadras estaría dispuesto a desviarse de su camino para recoger a un pasajero?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'35'!$A$2:$A$10</c:f>
              <c:strCache>
                <c:ptCount val="9"/>
                <c:pt idx="0">
                  <c:v>3-4 cuadras</c:v>
                </c:pt>
                <c:pt idx="1">
                  <c:v>5-6 cuadras</c:v>
                </c:pt>
                <c:pt idx="2">
                  <c:v>9-10 cuadras</c:v>
                </c:pt>
                <c:pt idx="3">
                  <c:v>1-2 cuadras</c:v>
                </c:pt>
                <c:pt idx="4">
                  <c:v>No estaría dispuesto a desviarme para recoger un pasajero</c:v>
                </c:pt>
                <c:pt idx="5">
                  <c:v>7-8 cuadras</c:v>
                </c:pt>
                <c:pt idx="6">
                  <c:v>15 o más cuadras</c:v>
                </c:pt>
                <c:pt idx="7">
                  <c:v>11-12 cuadras</c:v>
                </c:pt>
                <c:pt idx="8">
                  <c:v>13-14 cuadras</c:v>
                </c:pt>
              </c:strCache>
            </c:strRef>
          </c:cat>
          <c:val>
            <c:numRef>
              <c:f>'35'!$C$2:$C$10</c:f>
              <c:numCache>
                <c:formatCode>0%</c:formatCode>
                <c:ptCount val="9"/>
                <c:pt idx="0">
                  <c:v>0.25884244372990362</c:v>
                </c:pt>
                <c:pt idx="1">
                  <c:v>0.23472668810289393</c:v>
                </c:pt>
                <c:pt idx="2">
                  <c:v>0.14630225080385853</c:v>
                </c:pt>
                <c:pt idx="3">
                  <c:v>0.12700964630225081</c:v>
                </c:pt>
                <c:pt idx="4">
                  <c:v>0.12379421221864956</c:v>
                </c:pt>
                <c:pt idx="5">
                  <c:v>5.6270096463022501E-2</c:v>
                </c:pt>
                <c:pt idx="6">
                  <c:v>3.3762057877813514E-2</c:v>
                </c:pt>
                <c:pt idx="7">
                  <c:v>9.6463022508038593E-3</c:v>
                </c:pt>
                <c:pt idx="8">
                  <c:v>9.6463022508038593E-3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073920"/>
        <c:axId val="151076224"/>
        <c:axId val="0"/>
      </c:bar3DChart>
      <c:catAx>
        <c:axId val="15107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1076224"/>
        <c:crosses val="autoZero"/>
        <c:auto val="1"/>
        <c:lblAlgn val="l"/>
        <c:lblOffset val="100"/>
        <c:noMultiLvlLbl val="0"/>
      </c:catAx>
      <c:valAx>
        <c:axId val="15107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10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'18'!$A$2:$A$13</c:f>
              <c:strCache>
                <c:ptCount val="12"/>
                <c:pt idx="0">
                  <c:v>8:01-8:15 a.m.</c:v>
                </c:pt>
                <c:pt idx="1">
                  <c:v>7:46-8:00 a.m.</c:v>
                </c:pt>
                <c:pt idx="2">
                  <c:v>6:46-7:00 a.m.</c:v>
                </c:pt>
                <c:pt idx="3">
                  <c:v>7:01-7:15 a.m.</c:v>
                </c:pt>
                <c:pt idx="4">
                  <c:v>8:46-9:00 a.m.</c:v>
                </c:pt>
                <c:pt idx="5">
                  <c:v>7:31-7:45 a.m.</c:v>
                </c:pt>
                <c:pt idx="6">
                  <c:v>8:16-8:30 a.m.</c:v>
                </c:pt>
                <c:pt idx="7">
                  <c:v>7:16-7:30 a.m.</c:v>
                </c:pt>
                <c:pt idx="8">
                  <c:v>6:31-6:45 a.m.</c:v>
                </c:pt>
                <c:pt idx="9">
                  <c:v>9:01-9:15 a.m.</c:v>
                </c:pt>
                <c:pt idx="10">
                  <c:v>8:31-8:45 a.m.</c:v>
                </c:pt>
                <c:pt idx="11">
                  <c:v>5:44-5:59 a.m</c:v>
                </c:pt>
              </c:strCache>
            </c:strRef>
          </c:cat>
          <c:val>
            <c:numRef>
              <c:f>'18'!$C$2:$C$13</c:f>
              <c:numCache>
                <c:formatCode>0%</c:formatCode>
                <c:ptCount val="12"/>
                <c:pt idx="0">
                  <c:v>0.13415518491660625</c:v>
                </c:pt>
                <c:pt idx="1">
                  <c:v>0.12690355329949238</c:v>
                </c:pt>
                <c:pt idx="2">
                  <c:v>9.4271211022480053E-2</c:v>
                </c:pt>
                <c:pt idx="3">
                  <c:v>7.4691805656272661E-2</c:v>
                </c:pt>
                <c:pt idx="4">
                  <c:v>5.873821609862219E-2</c:v>
                </c:pt>
                <c:pt idx="5">
                  <c:v>5.5112400290065262E-2</c:v>
                </c:pt>
                <c:pt idx="6">
                  <c:v>4.8585931834662796E-2</c:v>
                </c:pt>
                <c:pt idx="7">
                  <c:v>4.6410442349528645E-2</c:v>
                </c:pt>
                <c:pt idx="8">
                  <c:v>4.2059463379260337E-2</c:v>
                </c:pt>
                <c:pt idx="9">
                  <c:v>3.7708484408992021E-2</c:v>
                </c:pt>
                <c:pt idx="10">
                  <c:v>3.6258158085569252E-2</c:v>
                </c:pt>
                <c:pt idx="11">
                  <c:v>3.6258158085569252E-2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9"/>
        <c:gapDepth val="400"/>
        <c:shape val="box"/>
        <c:axId val="176878336"/>
        <c:axId val="176879872"/>
        <c:axId val="0"/>
      </c:bar3DChart>
      <c:catAx>
        <c:axId val="17687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879872"/>
        <c:crosses val="autoZero"/>
        <c:auto val="1"/>
        <c:lblAlgn val="ctr"/>
        <c:lblOffset val="100"/>
        <c:noMultiLvlLbl val="0"/>
      </c:catAx>
      <c:valAx>
        <c:axId val="17687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87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 dirty="0" smtClean="0"/>
              <a:t>En su último viaje hacia la Universidad ¿cuántos transbordos realizó?</a:t>
            </a:r>
            <a:endParaRPr lang="es-CO" sz="1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'14'!$A$2:$A$6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'14'!$B$2:$B$6</c:f>
              <c:numCache>
                <c:formatCode>0%</c:formatCode>
                <c:ptCount val="5"/>
                <c:pt idx="0">
                  <c:v>0.55741935483870952</c:v>
                </c:pt>
                <c:pt idx="1">
                  <c:v>0.2567741935483871</c:v>
                </c:pt>
                <c:pt idx="2">
                  <c:v>0.15096774193548393</c:v>
                </c:pt>
                <c:pt idx="3">
                  <c:v>3.0967741935483867E-2</c:v>
                </c:pt>
                <c:pt idx="4">
                  <c:v>3.8709677419354852E-3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gapDepth val="400"/>
        <c:shape val="box"/>
        <c:axId val="176929792"/>
        <c:axId val="176931584"/>
        <c:axId val="0"/>
      </c:bar3DChart>
      <c:catAx>
        <c:axId val="17692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931584"/>
        <c:crosses val="autoZero"/>
        <c:auto val="1"/>
        <c:lblAlgn val="ctr"/>
        <c:lblOffset val="100"/>
        <c:noMultiLvlLbl val="0"/>
      </c:catAx>
      <c:valAx>
        <c:axId val="17693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92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CO" sz="1400" b="1" i="0" baseline="0" dirty="0" smtClean="0"/>
              <a:t>Por favor indique el criterio que tuvo en cuenta para elegir el medio de transporte en el cual se desplazó por última vez, desde la Universidad hacia su destino final</a:t>
            </a:r>
            <a:endParaRPr lang="es-CO" sz="1400" b="0" i="0" baseline="0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'27'!$A$1:$A$11</c:f>
              <c:strCache>
                <c:ptCount val="11"/>
                <c:pt idx="0">
                  <c:v>Es rápido </c:v>
                </c:pt>
                <c:pt idx="1">
                  <c:v>Es cómodo </c:v>
                </c:pt>
                <c:pt idx="2">
                  <c:v>No tenía otra opción disponible </c:v>
                </c:pt>
                <c:pt idx="3">
                  <c:v>Es económico </c:v>
                </c:pt>
                <c:pt idx="4">
                  <c:v>Hay menor riesgo de que lo roben </c:v>
                </c:pt>
                <c:pt idx="5">
                  <c:v>Es limpio </c:v>
                </c:pt>
                <c:pt idx="6">
                  <c:v>Contribuye a que haya menos trancones en la ciudad</c:v>
                </c:pt>
                <c:pt idx="7">
                  <c:v>Es saludable </c:v>
                </c:pt>
                <c:pt idx="8">
                  <c:v>Es menos contaminante </c:v>
                </c:pt>
                <c:pt idx="9">
                  <c:v>Hay menor riesgo de accidentes de tránsito </c:v>
                </c:pt>
                <c:pt idx="10">
                  <c:v>Me permite compartir con otros compañeros </c:v>
                </c:pt>
              </c:strCache>
            </c:strRef>
          </c:cat>
          <c:val>
            <c:numRef>
              <c:f>'27'!$C$1:$C$11</c:f>
              <c:numCache>
                <c:formatCode>0%</c:formatCode>
                <c:ptCount val="11"/>
                <c:pt idx="0">
                  <c:v>0.24100102845389099</c:v>
                </c:pt>
                <c:pt idx="1">
                  <c:v>0.15803908124785743</c:v>
                </c:pt>
                <c:pt idx="2">
                  <c:v>0.15186835790195408</c:v>
                </c:pt>
                <c:pt idx="3">
                  <c:v>0.10455947891669523</c:v>
                </c:pt>
                <c:pt idx="4">
                  <c:v>8.9132670551936938E-2</c:v>
                </c:pt>
                <c:pt idx="5">
                  <c:v>6.7877956804936593E-2</c:v>
                </c:pt>
                <c:pt idx="6">
                  <c:v>5.7250599931436427E-2</c:v>
                </c:pt>
                <c:pt idx="7">
                  <c:v>4.6623243057936241E-2</c:v>
                </c:pt>
                <c:pt idx="8">
                  <c:v>4.1480973603016807E-2</c:v>
                </c:pt>
                <c:pt idx="9">
                  <c:v>2.2625985601645533E-2</c:v>
                </c:pt>
                <c:pt idx="10">
                  <c:v>1.9540623928693865E-2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378816"/>
        <c:axId val="177380352"/>
        <c:axId val="0"/>
      </c:bar3DChart>
      <c:catAx>
        <c:axId val="17737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380352"/>
        <c:crosses val="autoZero"/>
        <c:auto val="1"/>
        <c:lblAlgn val="ctr"/>
        <c:lblOffset val="100"/>
        <c:noMultiLvlLbl val="0"/>
      </c:catAx>
      <c:valAx>
        <c:axId val="17738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37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CO" sz="1400" b="1" i="0" u="none" strike="noStrike" baseline="0" dirty="0" smtClean="0"/>
              <a:t> ¿Estaría dispuesto a transportarse en el carro de un?</a:t>
            </a:r>
            <a:endParaRPr lang="es-CO" sz="1400" dirty="0"/>
          </a:p>
        </c:rich>
      </c:tx>
      <c:layout>
        <c:manualLayout>
          <c:xMode val="edge"/>
          <c:yMode val="edge"/>
          <c:x val="0.28574866297958573"/>
          <c:y val="0.1263888854333747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753134386124923E-2"/>
                  <c:y val="-4.2535722351302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3134386124923E-2"/>
                  <c:y val="-3.9497456469066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27194070287446E-2"/>
                  <c:y val="-3.9497456469066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02507508899937E-2"/>
                  <c:y val="-4.2535722351302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'30'!$A$1:$A$4</c:f>
              <c:strCache>
                <c:ptCount val="4"/>
                <c:pt idx="0">
                  <c:v>Todos</c:v>
                </c:pt>
                <c:pt idx="1">
                  <c:v>Funcionario</c:v>
                </c:pt>
                <c:pt idx="2">
                  <c:v>Profesor</c:v>
                </c:pt>
                <c:pt idx="3">
                  <c:v>Estudiante</c:v>
                </c:pt>
              </c:strCache>
            </c:strRef>
          </c:cat>
          <c:val>
            <c:numRef>
              <c:f>'30'!$C$1:$C$4</c:f>
              <c:numCache>
                <c:formatCode>0%</c:formatCode>
                <c:ptCount val="4"/>
                <c:pt idx="0">
                  <c:v>0.675187969924812</c:v>
                </c:pt>
                <c:pt idx="1">
                  <c:v>0.12932330827067667</c:v>
                </c:pt>
                <c:pt idx="2">
                  <c:v>0.11654135338345864</c:v>
                </c:pt>
                <c:pt idx="3">
                  <c:v>7.8947368421052613E-2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920064"/>
        <c:axId val="174921600"/>
        <c:axId val="177354048"/>
      </c:bar3DChart>
      <c:catAx>
        <c:axId val="1749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921600"/>
        <c:crosses val="autoZero"/>
        <c:auto val="1"/>
        <c:lblAlgn val="ctr"/>
        <c:lblOffset val="100"/>
        <c:noMultiLvlLbl val="0"/>
      </c:catAx>
      <c:valAx>
        <c:axId val="17492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920064"/>
        <c:crosses val="autoZero"/>
        <c:crossBetween val="between"/>
      </c:valAx>
      <c:serAx>
        <c:axId val="177354048"/>
        <c:scaling>
          <c:orientation val="minMax"/>
        </c:scaling>
        <c:delete val="1"/>
        <c:axPos val="b"/>
        <c:majorTickMark val="none"/>
        <c:minorTickMark val="none"/>
        <c:tickLblPos val="none"/>
        <c:crossAx val="17492160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¿Cualés son las razones que lo desmotivan a compartir el carro con otro miembro de la Universidad?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041611749071096E-3"/>
                  <c:y val="-1.025641025641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736019581787967E-3"/>
                  <c:y val="-7.6923076923077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736019581786917E-3"/>
                  <c:y val="-7.6923076923076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736019581786917E-3"/>
                  <c:y val="-1.025641025641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388815665429527E-3"/>
                  <c:y val="-1.025641025641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388815665429527E-3"/>
                  <c:y val="-5.128205128205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'32'!$A$1:$A$6</c:f>
              <c:strCache>
                <c:ptCount val="6"/>
                <c:pt idx="0">
                  <c:v>No tengo carro</c:v>
                </c:pt>
                <c:pt idx="1">
                  <c:v>Encuentra difícil concretar un viaje compartido</c:v>
                </c:pt>
                <c:pt idx="2">
                  <c:v>No tiene un horario fijo de entrada y salida de la Universidad</c:v>
                </c:pt>
                <c:pt idx="3">
                  <c:v>No confía en la puntualidad de los demás</c:v>
                </c:pt>
                <c:pt idx="4">
                  <c:v>Le parece inseguro llevar desconocidos en el carro</c:v>
                </c:pt>
                <c:pt idx="5">
                  <c:v>No le gusta parar durante el recorrido</c:v>
                </c:pt>
              </c:strCache>
            </c:strRef>
          </c:cat>
          <c:val>
            <c:numRef>
              <c:f>'32'!$C$1:$C$6</c:f>
              <c:numCache>
                <c:formatCode>0%</c:formatCode>
                <c:ptCount val="6"/>
                <c:pt idx="0">
                  <c:v>0.2605042016806724</c:v>
                </c:pt>
                <c:pt idx="1">
                  <c:v>0.22689075630252101</c:v>
                </c:pt>
                <c:pt idx="2">
                  <c:v>0.19327731092436976</c:v>
                </c:pt>
                <c:pt idx="3">
                  <c:v>0.18487394957983194</c:v>
                </c:pt>
                <c:pt idx="4">
                  <c:v>9.2436974789915971E-2</c:v>
                </c:pt>
                <c:pt idx="5">
                  <c:v>4.2016806722689079E-2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422720"/>
        <c:axId val="177424256"/>
        <c:axId val="0"/>
      </c:bar3DChart>
      <c:catAx>
        <c:axId val="17742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424256"/>
        <c:crosses val="autoZero"/>
        <c:auto val="1"/>
        <c:lblAlgn val="ctr"/>
        <c:lblOffset val="100"/>
        <c:noMultiLvlLbl val="0"/>
      </c:catAx>
      <c:valAx>
        <c:axId val="17742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42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Escoja las dos principales razones que lo motivarían a compartir el carro con otro miembro de la Universidad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138209105109261E-3"/>
                  <c:y val="-5.1622417380251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13820910510822E-3"/>
                  <c:y val="-1.032448347605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3820910510822E-3"/>
                  <c:y val="-7.7433626070377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36585092612986E-3"/>
                  <c:y val="-1.032448347605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10567284086571E-3"/>
                  <c:y val="-1.032448347605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'33'!$A$1:$A$5</c:f>
              <c:strCache>
                <c:ptCount val="5"/>
                <c:pt idx="0">
                  <c:v>Contribuir a que los trancones de la ciudad disminuyan</c:v>
                </c:pt>
                <c:pt idx="1">
                  <c:v>Contribuir con el medio ambiente</c:v>
                </c:pt>
                <c:pt idx="2">
                  <c:v>Ayudar a otras personas</c:v>
                </c:pt>
                <c:pt idx="3">
                  <c:v>Compartir los gastos de transporte</c:v>
                </c:pt>
                <c:pt idx="4">
                  <c:v>Conocer gente</c:v>
                </c:pt>
              </c:strCache>
            </c:strRef>
          </c:cat>
          <c:val>
            <c:numRef>
              <c:f>'33'!$C$1:$C$5</c:f>
              <c:numCache>
                <c:formatCode>0%</c:formatCode>
                <c:ptCount val="5"/>
                <c:pt idx="0">
                  <c:v>0.33274336283185846</c:v>
                </c:pt>
                <c:pt idx="1">
                  <c:v>0.30265486725663726</c:v>
                </c:pt>
                <c:pt idx="2">
                  <c:v>0.21681415929203543</c:v>
                </c:pt>
                <c:pt idx="3">
                  <c:v>0.12300884955752213</c:v>
                </c:pt>
                <c:pt idx="4">
                  <c:v>2.4778761061946899E-2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150976"/>
        <c:axId val="177156864"/>
        <c:axId val="0"/>
      </c:bar3DChart>
      <c:catAx>
        <c:axId val="17715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156864"/>
        <c:crosses val="autoZero"/>
        <c:auto val="1"/>
        <c:lblAlgn val="ctr"/>
        <c:lblOffset val="100"/>
        <c:noMultiLvlLbl val="0"/>
      </c:catAx>
      <c:valAx>
        <c:axId val="17715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15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¿Cuánto tiempo estaría dispuesto a esperar para tomar un viaje compartido?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744966830872708E-2"/>
                  <c:y val="-9.6952911230639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13087684731797E-2"/>
                  <c:y val="-9.6952911230639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81208538590887E-2"/>
                  <c:y val="-7.2714683422979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17450246309063E-2"/>
                  <c:y val="-1.2119113903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44966830872708E-2"/>
                  <c:y val="-7.2714683422979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'39'!$A$2:$A$6</c:f>
              <c:strCache>
                <c:ptCount val="5"/>
                <c:pt idx="0">
                  <c:v>6-10 minutos</c:v>
                </c:pt>
                <c:pt idx="1">
                  <c:v>1-5 minutos</c:v>
                </c:pt>
                <c:pt idx="2">
                  <c:v>11-15 minutos</c:v>
                </c:pt>
                <c:pt idx="3">
                  <c:v>Más de 15 mimutos</c:v>
                </c:pt>
                <c:pt idx="4">
                  <c:v>No estoy dispuesto a esperar</c:v>
                </c:pt>
              </c:strCache>
            </c:strRef>
          </c:cat>
          <c:val>
            <c:numRef>
              <c:f>'39'!$C$2:$C$6</c:f>
              <c:numCache>
                <c:formatCode>0%</c:formatCode>
                <c:ptCount val="5"/>
                <c:pt idx="0">
                  <c:v>0.37432675044883307</c:v>
                </c:pt>
                <c:pt idx="1">
                  <c:v>0.27199281867145425</c:v>
                </c:pt>
                <c:pt idx="2">
                  <c:v>0.23518850987432674</c:v>
                </c:pt>
                <c:pt idx="3">
                  <c:v>7.9892280071813315E-2</c:v>
                </c:pt>
                <c:pt idx="4">
                  <c:v>3.859964093357271E-2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211264"/>
        <c:axId val="177212800"/>
        <c:axId val="0"/>
      </c:bar3DChart>
      <c:catAx>
        <c:axId val="17721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12800"/>
        <c:crosses val="autoZero"/>
        <c:auto val="1"/>
        <c:lblAlgn val="ctr"/>
        <c:lblOffset val="100"/>
        <c:noMultiLvlLbl val="0"/>
      </c:catAx>
      <c:valAx>
        <c:axId val="17721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1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¿Cuántas cuadras estaría dispuesto a caminar para tomar un viaje compartido?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'40'!$A$2:$A$10</c:f>
              <c:strCache>
                <c:ptCount val="9"/>
                <c:pt idx="0">
                  <c:v>3-4 cuadras</c:v>
                </c:pt>
                <c:pt idx="1">
                  <c:v>5-6 cuadras</c:v>
                </c:pt>
                <c:pt idx="2">
                  <c:v>1-2 cuadras</c:v>
                </c:pt>
                <c:pt idx="3">
                  <c:v>9-10 cuadras</c:v>
                </c:pt>
                <c:pt idx="4">
                  <c:v>7-8 cuadras</c:v>
                </c:pt>
                <c:pt idx="5">
                  <c:v>15 o más cuadras</c:v>
                </c:pt>
                <c:pt idx="6">
                  <c:v>No estaría dispuesto a caminar</c:v>
                </c:pt>
                <c:pt idx="7">
                  <c:v>11-12 cuadras</c:v>
                </c:pt>
                <c:pt idx="8">
                  <c:v>13-14 cuadras</c:v>
                </c:pt>
              </c:strCache>
            </c:strRef>
          </c:cat>
          <c:val>
            <c:numRef>
              <c:f>'40'!$C$2:$C$10</c:f>
              <c:numCache>
                <c:formatCode>0%</c:formatCode>
                <c:ptCount val="9"/>
                <c:pt idx="0">
                  <c:v>0.37612208258527841</c:v>
                </c:pt>
                <c:pt idx="1">
                  <c:v>0.26750448833034124</c:v>
                </c:pt>
                <c:pt idx="2">
                  <c:v>0.17235188509874327</c:v>
                </c:pt>
                <c:pt idx="3">
                  <c:v>6.5529622980251362E-2</c:v>
                </c:pt>
                <c:pt idx="4">
                  <c:v>6.1938958707360853E-2</c:v>
                </c:pt>
                <c:pt idx="5">
                  <c:v>2.1543985637342909E-2</c:v>
                </c:pt>
                <c:pt idx="6">
                  <c:v>2.0646319569120296E-2</c:v>
                </c:pt>
                <c:pt idx="7">
                  <c:v>9.8743267504488343E-3</c:v>
                </c:pt>
                <c:pt idx="8">
                  <c:v>4.4883303411131078E-3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255168"/>
        <c:axId val="177256704"/>
        <c:axId val="0"/>
      </c:bar3DChart>
      <c:catAx>
        <c:axId val="177255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56704"/>
        <c:crosses val="autoZero"/>
        <c:auto val="1"/>
        <c:lblAlgn val="ctr"/>
        <c:lblOffset val="100"/>
        <c:noMultiLvlLbl val="0"/>
      </c:catAx>
      <c:valAx>
        <c:axId val="17725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5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¿Qué aspectos tendría usted en cuenta para tomar la decisión de viajar (o no) con alguien en un carro particular como pasajero?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'41'!$A$1:$A$7</c:f>
              <c:strCache>
                <c:ptCount val="7"/>
                <c:pt idx="0">
                  <c:v>Tiempo entre la hora a la que necesita llegar ( Ej. su primera clase) y la hora a la que llega a la Universidad dado el horario del conductor</c:v>
                </c:pt>
                <c:pt idx="1">
                  <c:v>Referencias del conductor dadas por usuarios anteriores en cuanto a su puntualidad, forma de manejar, música, cumplimiento</c:v>
                </c:pt>
                <c:pt idx="2">
                  <c:v>Si el conductor es fumador o no</c:v>
                </c:pt>
                <c:pt idx="3">
                  <c:v>Distancia desde mi casa hasta el punto de encuentro con el conductor</c:v>
                </c:pt>
                <c:pt idx="4">
                  <c:v>Distancia desde el punto en donde me dejan hasta mi destino</c:v>
                </c:pt>
                <c:pt idx="5">
                  <c:v>Tiempo que debe esperar al conductor mientras sale para llevarlo</c:v>
                </c:pt>
                <c:pt idx="6">
                  <c:v>Pago o contribución que debo dar al conductor</c:v>
                </c:pt>
              </c:strCache>
            </c:strRef>
          </c:cat>
          <c:val>
            <c:numRef>
              <c:f>'41'!$C$1:$C$7</c:f>
              <c:numCache>
                <c:formatCode>0%</c:formatCode>
                <c:ptCount val="7"/>
                <c:pt idx="0">
                  <c:v>0.20392953929539298</c:v>
                </c:pt>
                <c:pt idx="1">
                  <c:v>0.16463414634146345</c:v>
                </c:pt>
                <c:pt idx="2">
                  <c:v>0.14543812104787721</c:v>
                </c:pt>
                <c:pt idx="3">
                  <c:v>0.13934056007226742</c:v>
                </c:pt>
                <c:pt idx="4">
                  <c:v>0.13482384823848237</c:v>
                </c:pt>
                <c:pt idx="5">
                  <c:v>0.13392050587172541</c:v>
                </c:pt>
                <c:pt idx="6">
                  <c:v>7.7913279132791335E-2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689664"/>
        <c:axId val="174695552"/>
        <c:axId val="0"/>
      </c:bar3DChart>
      <c:catAx>
        <c:axId val="17468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695552"/>
        <c:crosses val="autoZero"/>
        <c:auto val="1"/>
        <c:lblAlgn val="ctr"/>
        <c:lblOffset val="100"/>
        <c:noMultiLvlLbl val="0"/>
      </c:catAx>
      <c:valAx>
        <c:axId val="17469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68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1536076869582583"/>
          <c:y val="2.62108394673327E-2"/>
          <c:w val="0.55907878945694744"/>
          <c:h val="0.8926982267438370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(Cuerpo)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'3'!$A$2:$A$10</c:f>
              <c:strCache>
                <c:ptCount val="9"/>
                <c:pt idx="0">
                  <c:v>Personal Administrativo</c:v>
                </c:pt>
                <c:pt idx="1">
                  <c:v>Docente de Planta</c:v>
                </c:pt>
                <c:pt idx="2">
                  <c:v>Estudiante de Pregrado</c:v>
                </c:pt>
                <c:pt idx="3">
                  <c:v>Docente de Cátedra</c:v>
                </c:pt>
                <c:pt idx="4">
                  <c:v>Estudiante de Posgrado</c:v>
                </c:pt>
                <c:pt idx="5">
                  <c:v>Personal Académico</c:v>
                </c:pt>
                <c:pt idx="6">
                  <c:v>Otro</c:v>
                </c:pt>
                <c:pt idx="7">
                  <c:v>Egresado</c:v>
                </c:pt>
                <c:pt idx="8">
                  <c:v>Empleado del Hospital Universitario San Ignacio</c:v>
                </c:pt>
              </c:strCache>
            </c:strRef>
          </c:cat>
          <c:val>
            <c:numRef>
              <c:f>'3'!$B$2:$B$10</c:f>
              <c:numCache>
                <c:formatCode>0.00%</c:formatCode>
                <c:ptCount val="9"/>
                <c:pt idx="0">
                  <c:v>0.38606676342525409</c:v>
                </c:pt>
                <c:pt idx="1">
                  <c:v>0.23947750362844702</c:v>
                </c:pt>
                <c:pt idx="2">
                  <c:v>0.16981132075471697</c:v>
                </c:pt>
                <c:pt idx="3">
                  <c:v>0.10667634252539915</c:v>
                </c:pt>
                <c:pt idx="4">
                  <c:v>2.7576197387518153E-2</c:v>
                </c:pt>
                <c:pt idx="5">
                  <c:v>2.7576197387518153E-2</c:v>
                </c:pt>
                <c:pt idx="6">
                  <c:v>2.1770682148040638E-2</c:v>
                </c:pt>
                <c:pt idx="7">
                  <c:v>1.5965166908563137E-2</c:v>
                </c:pt>
                <c:pt idx="8">
                  <c:v>5.0798258345428173E-3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630208"/>
        <c:axId val="175631744"/>
        <c:axId val="0"/>
      </c:bar3DChart>
      <c:catAx>
        <c:axId val="17563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631744"/>
        <c:crosses val="autoZero"/>
        <c:auto val="1"/>
        <c:lblAlgn val="ctr"/>
        <c:lblOffset val="100"/>
        <c:noMultiLvlLbl val="0"/>
      </c:catAx>
      <c:valAx>
        <c:axId val="175631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Cuerpo)"/>
                <a:ea typeface="+mn-ea"/>
                <a:cs typeface="+mn-cs"/>
              </a:defRPr>
            </a:pPr>
            <a:endParaRPr lang="es-CO"/>
          </a:p>
        </c:txPr>
        <c:crossAx val="17563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Calibri (Cuerpo)"/>
        </a:defRPr>
      </a:pPr>
      <a:endParaRPr lang="es-CO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¿Usted tiene bicicleta disponible y en buen estado?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381908242892205E-2"/>
                  <c:y val="-6.4814805727336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5058510479307E-2"/>
                  <c:y val="-6.4814805727336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'42'!$A$2:$A$3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'42'!$C$2:$C$3</c:f>
              <c:numCache>
                <c:formatCode>0%</c:formatCode>
                <c:ptCount val="2"/>
                <c:pt idx="0">
                  <c:v>0.62826086956521743</c:v>
                </c:pt>
                <c:pt idx="1">
                  <c:v>0.37173913043478263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725376"/>
        <c:axId val="174751744"/>
        <c:axId val="0"/>
      </c:bar3DChart>
      <c:catAx>
        <c:axId val="17472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751744"/>
        <c:crosses val="autoZero"/>
        <c:auto val="1"/>
        <c:lblAlgn val="ctr"/>
        <c:lblOffset val="100"/>
        <c:noMultiLvlLbl val="0"/>
      </c:catAx>
      <c:valAx>
        <c:axId val="17475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72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Para el uso de la bicicleta, indique con que accesorios cuenta</a:t>
            </a:r>
            <a:endParaRPr lang="es-CO"/>
          </a:p>
        </c:rich>
      </c:tx>
      <c:layout>
        <c:manualLayout>
          <c:xMode val="edge"/>
          <c:yMode val="edge"/>
          <c:x val="0.25077468705056771"/>
          <c:y val="0.11683239943096808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598730045328726E-3"/>
                  <c:y val="-1.988636586059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39809506799308E-2"/>
                  <c:y val="-1.4914774395442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66560837110676E-3"/>
                  <c:y val="-1.988636586059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665608371107272E-3"/>
                  <c:y val="-1.988636586059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598730045328726E-3"/>
                  <c:y val="-1.988636586059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598730045328726E-3"/>
                  <c:y val="-2.2372161593164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'43'!$A$1:$A$6</c:f>
              <c:strCache>
                <c:ptCount val="6"/>
                <c:pt idx="0">
                  <c:v>Casco</c:v>
                </c:pt>
                <c:pt idx="1">
                  <c:v>Chaleco reflectivo</c:v>
                </c:pt>
                <c:pt idx="2">
                  <c:v>Impermeable</c:v>
                </c:pt>
                <c:pt idx="3">
                  <c:v>Reflectores</c:v>
                </c:pt>
                <c:pt idx="4">
                  <c:v>Ninguno</c:v>
                </c:pt>
                <c:pt idx="5">
                  <c:v>Luces delanteras</c:v>
                </c:pt>
              </c:strCache>
            </c:strRef>
          </c:cat>
          <c:val>
            <c:numRef>
              <c:f>'43'!$C$1:$C$6</c:f>
              <c:numCache>
                <c:formatCode>0%</c:formatCode>
                <c:ptCount val="6"/>
                <c:pt idx="0">
                  <c:v>0.3274582560296847</c:v>
                </c:pt>
                <c:pt idx="1">
                  <c:v>0.16048237476808905</c:v>
                </c:pt>
                <c:pt idx="2">
                  <c:v>0.15027829313543606</c:v>
                </c:pt>
                <c:pt idx="3">
                  <c:v>0.13079777365491652</c:v>
                </c:pt>
                <c:pt idx="4">
                  <c:v>0.12894248608534328</c:v>
                </c:pt>
                <c:pt idx="5">
                  <c:v>0.10204081632653061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810240"/>
        <c:axId val="174811776"/>
        <c:axId val="174761280"/>
      </c:bar3DChart>
      <c:catAx>
        <c:axId val="1748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811776"/>
        <c:crosses val="autoZero"/>
        <c:auto val="1"/>
        <c:lblAlgn val="ctr"/>
        <c:lblOffset val="100"/>
        <c:noMultiLvlLbl val="0"/>
      </c:catAx>
      <c:valAx>
        <c:axId val="17481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810240"/>
        <c:crosses val="autoZero"/>
        <c:crossBetween val="between"/>
      </c:valAx>
      <c:serAx>
        <c:axId val="174761280"/>
        <c:scaling>
          <c:orientation val="minMax"/>
        </c:scaling>
        <c:delete val="1"/>
        <c:axPos val="b"/>
        <c:majorTickMark val="none"/>
        <c:minorTickMark val="none"/>
        <c:tickLblPos val="none"/>
        <c:crossAx val="17481177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Durante este semestre ¿con qué frecuencia utilizó la bicicleta como medio de transporte para ir a la Universidad?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'44'!$A$2:$A$8</c:f>
              <c:strCache>
                <c:ptCount val="7"/>
                <c:pt idx="0">
                  <c:v>Nunca</c:v>
                </c:pt>
                <c:pt idx="1">
                  <c:v>1 vez al semestre</c:v>
                </c:pt>
                <c:pt idx="2">
                  <c:v>3 veces a la semana</c:v>
                </c:pt>
                <c:pt idx="3">
                  <c:v>Todos los días</c:v>
                </c:pt>
                <c:pt idx="4">
                  <c:v>1 vez a la semana</c:v>
                </c:pt>
                <c:pt idx="5">
                  <c:v>2 veces a la semana</c:v>
                </c:pt>
                <c:pt idx="6">
                  <c:v>1 vez al mes</c:v>
                </c:pt>
              </c:strCache>
            </c:strRef>
          </c:cat>
          <c:val>
            <c:numRef>
              <c:f>'44'!$C$2:$C$8</c:f>
              <c:numCache>
                <c:formatCode>0%</c:formatCode>
                <c:ptCount val="7"/>
                <c:pt idx="0">
                  <c:v>0.73099415204678375</c:v>
                </c:pt>
                <c:pt idx="1">
                  <c:v>7.2124756335282661E-2</c:v>
                </c:pt>
                <c:pt idx="2">
                  <c:v>5.8479532163742687E-2</c:v>
                </c:pt>
                <c:pt idx="3">
                  <c:v>5.4580896686159841E-2</c:v>
                </c:pt>
                <c:pt idx="4">
                  <c:v>3.8986354775828458E-2</c:v>
                </c:pt>
                <c:pt idx="5">
                  <c:v>2.7290448343079927E-2</c:v>
                </c:pt>
                <c:pt idx="6">
                  <c:v>1.7543859649122813E-2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276032"/>
        <c:axId val="177277568"/>
        <c:axId val="0"/>
      </c:bar3DChart>
      <c:catAx>
        <c:axId val="17727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77568"/>
        <c:crosses val="autoZero"/>
        <c:auto val="1"/>
        <c:lblAlgn val="ctr"/>
        <c:lblOffset val="100"/>
        <c:noMultiLvlLbl val="0"/>
      </c:catAx>
      <c:valAx>
        <c:axId val="17727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27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Independientemente de que tenga bicicleta o no, ¿usted estaría dispuesto a usarla para ir a la Universidad?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477066249825386E-2"/>
                  <c:y val="-6.3962010393474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71561517695002E-2"/>
                  <c:y val="-6.3962010393474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'45'!$A$2:$A$3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'45'!$C$2:$C$3</c:f>
              <c:numCache>
                <c:formatCode>0%</c:formatCode>
                <c:ptCount val="2"/>
                <c:pt idx="0">
                  <c:v>0.54275362318840592</c:v>
                </c:pt>
                <c:pt idx="1">
                  <c:v>0.45724637681159419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737728"/>
        <c:axId val="177739264"/>
        <c:axId val="0"/>
      </c:bar3DChart>
      <c:catAx>
        <c:axId val="17773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739264"/>
        <c:crosses val="autoZero"/>
        <c:auto val="1"/>
        <c:lblAlgn val="ctr"/>
        <c:lblOffset val="100"/>
        <c:noMultiLvlLbl val="0"/>
      </c:catAx>
      <c:valAx>
        <c:axId val="1777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73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¿Cuáles son las razones que lo desmotivan a usar la bicicleta para ir a la Universidad?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'46'!$A$1:$A$7</c:f>
              <c:strCache>
                <c:ptCount val="7"/>
                <c:pt idx="0">
                  <c:v>La distancia</c:v>
                </c:pt>
                <c:pt idx="1">
                  <c:v>El clima</c:v>
                </c:pt>
                <c:pt idx="2">
                  <c:v>El riesgo de sufrir un accidente de tránsito</c:v>
                </c:pt>
                <c:pt idx="3">
                  <c:v>El riesgo de que lo roben</c:v>
                </c:pt>
                <c:pt idx="4">
                  <c:v>No le gusta hacer ejercicio con ropa de trabajo/estudio</c:v>
                </c:pt>
                <c:pt idx="5">
                  <c:v>No tener bicicleta disponible</c:v>
                </c:pt>
                <c:pt idx="6">
                  <c:v>No saber montar bicicleta</c:v>
                </c:pt>
              </c:strCache>
            </c:strRef>
          </c:cat>
          <c:val>
            <c:numRef>
              <c:f>'46'!$C$1:$C$7</c:f>
              <c:numCache>
                <c:formatCode>0%</c:formatCode>
                <c:ptCount val="7"/>
                <c:pt idx="0">
                  <c:v>0.2435515873015873</c:v>
                </c:pt>
                <c:pt idx="1">
                  <c:v>0.1964285714285714</c:v>
                </c:pt>
                <c:pt idx="2">
                  <c:v>0.18551587301587305</c:v>
                </c:pt>
                <c:pt idx="3">
                  <c:v>0.13740079365079369</c:v>
                </c:pt>
                <c:pt idx="4">
                  <c:v>0.12946428571428575</c:v>
                </c:pt>
                <c:pt idx="5">
                  <c:v>6.4980158730158735E-2</c:v>
                </c:pt>
                <c:pt idx="6">
                  <c:v>4.2658730158730174E-2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785472"/>
        <c:axId val="177787264"/>
        <c:axId val="0"/>
      </c:bar3DChart>
      <c:catAx>
        <c:axId val="17778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787264"/>
        <c:crosses val="autoZero"/>
        <c:auto val="1"/>
        <c:lblAlgn val="ctr"/>
        <c:lblOffset val="100"/>
        <c:noMultiLvlLbl val="0"/>
      </c:catAx>
      <c:valAx>
        <c:axId val="17778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78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¿Qué razones lo motivan a usar la bicicleta para ir a la Universidad?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079288476880493E-3"/>
                  <c:y val="-9.9715105307395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951461722565912E-3"/>
                  <c:y val="-9.9715105307395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42719258384888E-2"/>
                  <c:y val="-2.4928776326848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26861563008789E-2"/>
                  <c:y val="-9.9715105307395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475730861282956E-3"/>
                  <c:y val="-7.4786328980546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326861563008789E-2"/>
                  <c:y val="-4.9857552653697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'47'!$A$1:$A$6</c:f>
              <c:strCache>
                <c:ptCount val="6"/>
                <c:pt idx="0">
                  <c:v>Le permite hacer ejercicio, lo que es bueno para su salud y apariencia física</c:v>
                </c:pt>
                <c:pt idx="1">
                  <c:v>Contribuir con el medio ambiente</c:v>
                </c:pt>
                <c:pt idx="2">
                  <c:v>Es más económico</c:v>
                </c:pt>
                <c:pt idx="3">
                  <c:v>Evita los trancones</c:v>
                </c:pt>
                <c:pt idx="4">
                  <c:v>Contribuir a que los trancones de la ciudad disminuyan</c:v>
                </c:pt>
                <c:pt idx="5">
                  <c:v>Se demora menos</c:v>
                </c:pt>
              </c:strCache>
            </c:strRef>
          </c:cat>
          <c:val>
            <c:numRef>
              <c:f>'47'!$C$1:$C$6</c:f>
              <c:numCache>
                <c:formatCode>0%</c:formatCode>
                <c:ptCount val="6"/>
                <c:pt idx="0">
                  <c:v>0.26078619367209976</c:v>
                </c:pt>
                <c:pt idx="1">
                  <c:v>0.21428571428571427</c:v>
                </c:pt>
                <c:pt idx="2">
                  <c:v>0.16299137104506234</c:v>
                </c:pt>
                <c:pt idx="3">
                  <c:v>0.14237775647171622</c:v>
                </c:pt>
                <c:pt idx="4">
                  <c:v>0.14237775647171622</c:v>
                </c:pt>
                <c:pt idx="5">
                  <c:v>7.7181208053691289E-2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845760"/>
        <c:axId val="177847296"/>
        <c:axId val="0"/>
      </c:bar3DChart>
      <c:catAx>
        <c:axId val="17784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847296"/>
        <c:crosses val="autoZero"/>
        <c:auto val="1"/>
        <c:lblAlgn val="ctr"/>
        <c:lblOffset val="100"/>
        <c:noMultiLvlLbl val="0"/>
      </c:catAx>
      <c:valAx>
        <c:axId val="17784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784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¿Con qué frecuencia estaría dispuesto a venir en bicicleta a la Universidad?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089745359179811E-3"/>
                  <c:y val="-1.0086455617510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089745359180843E-3"/>
                  <c:y val="-1.0086455617510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112181698976051E-3"/>
                  <c:y val="-1.0086455617510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89745359180331E-3"/>
                  <c:y val="-1.260806952188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112181698976051E-3"/>
                  <c:y val="-1.0086455617510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4134618038771009E-3"/>
                  <c:y val="-1.0086455617510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'48'!$A$2:$A$7</c:f>
              <c:strCache>
                <c:ptCount val="6"/>
                <c:pt idx="0">
                  <c:v>Todos los días</c:v>
                </c:pt>
                <c:pt idx="1">
                  <c:v>3 veces a la semana</c:v>
                </c:pt>
                <c:pt idx="2">
                  <c:v>2 veces a la semana</c:v>
                </c:pt>
                <c:pt idx="3">
                  <c:v>1 vez a la semana</c:v>
                </c:pt>
                <c:pt idx="4">
                  <c:v>1 vez al mes</c:v>
                </c:pt>
                <c:pt idx="5">
                  <c:v>1 vez al semestre</c:v>
                </c:pt>
              </c:strCache>
            </c:strRef>
          </c:cat>
          <c:val>
            <c:numRef>
              <c:f>'48'!$C$2:$C$7</c:f>
              <c:numCache>
                <c:formatCode>0%</c:formatCode>
                <c:ptCount val="6"/>
                <c:pt idx="0">
                  <c:v>0.3372483221476511</c:v>
                </c:pt>
                <c:pt idx="1">
                  <c:v>0.2416107382550336</c:v>
                </c:pt>
                <c:pt idx="2">
                  <c:v>0.22483221476510071</c:v>
                </c:pt>
                <c:pt idx="3">
                  <c:v>0.13087248322147654</c:v>
                </c:pt>
                <c:pt idx="4">
                  <c:v>4.5302013422818803E-2</c:v>
                </c:pt>
                <c:pt idx="5">
                  <c:v>2.0134228187919469E-2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160000"/>
        <c:axId val="178161536"/>
        <c:axId val="0"/>
      </c:bar3DChart>
      <c:catAx>
        <c:axId val="17816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161536"/>
        <c:crosses val="autoZero"/>
        <c:auto val="1"/>
        <c:lblAlgn val="ctr"/>
        <c:lblOffset val="100"/>
        <c:noMultiLvlLbl val="0"/>
      </c:catAx>
      <c:valAx>
        <c:axId val="178161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16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¿Qué tan segura considera usted la zona aledaña a la Universidad para transitar en bicicleta?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45CD2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086208176606043E-2"/>
                  <c:y val="-2.726628819158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77587358945493E-2"/>
                  <c:y val="-2.7266288191589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577587358945438E-2"/>
                  <c:y val="-2.974504166355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517249059636259E-3"/>
                  <c:y val="-2.726628819158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'52'!$A$2:$A$5</c:f>
              <c:strCache>
                <c:ptCount val="4"/>
                <c:pt idx="0">
                  <c:v>Medianamente segura</c:v>
                </c:pt>
                <c:pt idx="1">
                  <c:v>Poco segura</c:v>
                </c:pt>
                <c:pt idx="2">
                  <c:v>Insegura</c:v>
                </c:pt>
                <c:pt idx="3">
                  <c:v>Muy segura</c:v>
                </c:pt>
              </c:strCache>
            </c:strRef>
          </c:cat>
          <c:val>
            <c:numRef>
              <c:f>'52'!$C$2:$C$5</c:f>
              <c:numCache>
                <c:formatCode>0%</c:formatCode>
                <c:ptCount val="4"/>
                <c:pt idx="0">
                  <c:v>0.45</c:v>
                </c:pt>
                <c:pt idx="1">
                  <c:v>0.35000000000000003</c:v>
                </c:pt>
                <c:pt idx="2">
                  <c:v>0.16</c:v>
                </c:pt>
                <c:pt idx="3">
                  <c:v>4.0000000000000008E-2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187264"/>
        <c:axId val="178217728"/>
        <c:axId val="0"/>
      </c:bar3DChart>
      <c:catAx>
        <c:axId val="1781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217728"/>
        <c:crosses val="autoZero"/>
        <c:auto val="1"/>
        <c:lblAlgn val="ctr"/>
        <c:lblOffset val="100"/>
        <c:noMultiLvlLbl val="0"/>
      </c:catAx>
      <c:valAx>
        <c:axId val="1782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1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¿Usted ha utilizado alguna vez tecnologías que le permiten hacer teleconferencia, videoconferencia, tele-estudio y/o tele-trabajo en un contexto laboral y/o académico para evitar desplazarse?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159746782446993E-2"/>
                  <c:y val="-6.78879367947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6198307231105E-2"/>
                  <c:y val="-7.04023048241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'48 2'!$A$2:$A$3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'48 2'!$C$2:$C$3</c:f>
              <c:numCache>
                <c:formatCode>0%</c:formatCode>
                <c:ptCount val="2"/>
                <c:pt idx="0">
                  <c:v>0.69565217391304357</c:v>
                </c:pt>
                <c:pt idx="1">
                  <c:v>0.3043478260869566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292608"/>
        <c:axId val="178294144"/>
        <c:axId val="0"/>
      </c:bar3DChart>
      <c:catAx>
        <c:axId val="1782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294144"/>
        <c:crosses val="autoZero"/>
        <c:auto val="1"/>
        <c:lblAlgn val="ctr"/>
        <c:lblOffset val="100"/>
        <c:noMultiLvlLbl val="0"/>
      </c:catAx>
      <c:valAx>
        <c:axId val="17829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2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¿Usted cuenta con la tecnología suficiente en su casa para hacer teleconferencias o videoconferencias?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293823470446537E-2"/>
                  <c:y val="-6.9190472325117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455825628932498E-2"/>
                  <c:y val="-6.7918241446692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'49'!$A$2:$A$3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'49'!$C$2:$C$3</c:f>
              <c:numCache>
                <c:formatCode>0%</c:formatCode>
                <c:ptCount val="2"/>
                <c:pt idx="0">
                  <c:v>0.85507246376811608</c:v>
                </c:pt>
                <c:pt idx="1">
                  <c:v>0.14492753623188406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336512"/>
        <c:axId val="178338048"/>
        <c:axId val="0"/>
      </c:bar3DChart>
      <c:catAx>
        <c:axId val="1783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338048"/>
        <c:crosses val="autoZero"/>
        <c:auto val="1"/>
        <c:lblAlgn val="ctr"/>
        <c:lblOffset val="100"/>
        <c:noMultiLvlLbl val="0"/>
      </c:catAx>
      <c:valAx>
        <c:axId val="17833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33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ln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'4'!$A$2:$A$25</c:f>
              <c:strCache>
                <c:ptCount val="24"/>
                <c:pt idx="0">
                  <c:v>Vicerrectoría Administrativa</c:v>
                </c:pt>
                <c:pt idx="1">
                  <c:v>Facultad de Ingeniería</c:v>
                </c:pt>
                <c:pt idx="2">
                  <c:v>Facultad de Ciencias Económicas y Administrativas</c:v>
                </c:pt>
                <c:pt idx="3">
                  <c:v>Facultad de Arquitectura y Diseño</c:v>
                </c:pt>
                <c:pt idx="4">
                  <c:v>Facultad de Ciencias</c:v>
                </c:pt>
                <c:pt idx="5">
                  <c:v>Facultad de Comunicación y Lenguaje</c:v>
                </c:pt>
                <c:pt idx="6">
                  <c:v>Facultad de Medicina</c:v>
                </c:pt>
                <c:pt idx="7">
                  <c:v>Facultad de Educación</c:v>
                </c:pt>
                <c:pt idx="8">
                  <c:v>Facultad de Teología</c:v>
                </c:pt>
                <c:pt idx="9">
                  <c:v>Vicerrectoría del Medio Universitario</c:v>
                </c:pt>
                <c:pt idx="10">
                  <c:v>Facultad de Ciencias Sociales</c:v>
                </c:pt>
                <c:pt idx="11">
                  <c:v>Facultad de Odontología</c:v>
                </c:pt>
                <c:pt idx="12">
                  <c:v>Vicerrectoría Académica</c:v>
                </c:pt>
                <c:pt idx="13">
                  <c:v>Facultad de Psicología</c:v>
                </c:pt>
                <c:pt idx="14">
                  <c:v>Facultad de Artes</c:v>
                </c:pt>
                <c:pt idx="15">
                  <c:v>Facultad de Ciencias Políticas y Relaciones Internacionales</c:v>
                </c:pt>
                <c:pt idx="16">
                  <c:v>Facultad de Filosofía</c:v>
                </c:pt>
                <c:pt idx="17">
                  <c:v>Otro</c:v>
                </c:pt>
                <c:pt idx="18">
                  <c:v>Rectoría</c:v>
                </c:pt>
                <c:pt idx="19">
                  <c:v>Facultad de Estudios Ambientales y Rurales</c:v>
                </c:pt>
                <c:pt idx="20">
                  <c:v>Facultad de Ciencias Jurídicas</c:v>
                </c:pt>
                <c:pt idx="21">
                  <c:v>Vicerrectoría de Extensión y Relaciones Interinstitucionales</c:v>
                </c:pt>
                <c:pt idx="22">
                  <c:v>Facultad de Enfermería</c:v>
                </c:pt>
                <c:pt idx="23">
                  <c:v>Vicerrectoría de Investigación</c:v>
                </c:pt>
              </c:strCache>
            </c:strRef>
          </c:cat>
          <c:val>
            <c:numRef>
              <c:f>'4'!$B$2:$B$25</c:f>
              <c:numCache>
                <c:formatCode>0%</c:formatCode>
                <c:ptCount val="24"/>
                <c:pt idx="0">
                  <c:v>0.11320754716981132</c:v>
                </c:pt>
                <c:pt idx="1">
                  <c:v>9.3613933236574728E-2</c:v>
                </c:pt>
                <c:pt idx="2">
                  <c:v>7.7648766328011612E-2</c:v>
                </c:pt>
                <c:pt idx="3">
                  <c:v>7.474600870827286E-2</c:v>
                </c:pt>
                <c:pt idx="4">
                  <c:v>7.1843251088534107E-2</c:v>
                </c:pt>
                <c:pt idx="5">
                  <c:v>5.4426705370101594E-2</c:v>
                </c:pt>
                <c:pt idx="6">
                  <c:v>5.2249637155297533E-2</c:v>
                </c:pt>
                <c:pt idx="7">
                  <c:v>3.9187227866473162E-2</c:v>
                </c:pt>
                <c:pt idx="8">
                  <c:v>3.8461538461538464E-2</c:v>
                </c:pt>
                <c:pt idx="9">
                  <c:v>3.4833091436865027E-2</c:v>
                </c:pt>
                <c:pt idx="10">
                  <c:v>3.4107402031930335E-2</c:v>
                </c:pt>
                <c:pt idx="11">
                  <c:v>3.4107402031930335E-2</c:v>
                </c:pt>
                <c:pt idx="12">
                  <c:v>3.4107402031930335E-2</c:v>
                </c:pt>
                <c:pt idx="13">
                  <c:v>3.0478955007256898E-2</c:v>
                </c:pt>
                <c:pt idx="14">
                  <c:v>2.8301886792452827E-2</c:v>
                </c:pt>
                <c:pt idx="15">
                  <c:v>2.6124818577648774E-2</c:v>
                </c:pt>
                <c:pt idx="16">
                  <c:v>2.5399129172714082E-2</c:v>
                </c:pt>
                <c:pt idx="17">
                  <c:v>2.2496371552975337E-2</c:v>
                </c:pt>
                <c:pt idx="18">
                  <c:v>2.2496371552975337E-2</c:v>
                </c:pt>
                <c:pt idx="19">
                  <c:v>2.1770682148040638E-2</c:v>
                </c:pt>
                <c:pt idx="20">
                  <c:v>2.1044992743105954E-2</c:v>
                </c:pt>
                <c:pt idx="21">
                  <c:v>1.8867924528301886E-2</c:v>
                </c:pt>
                <c:pt idx="22">
                  <c:v>1.7416545718432513E-2</c:v>
                </c:pt>
                <c:pt idx="23">
                  <c:v>7.9825834542815687E-3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5947136"/>
        <c:axId val="175958272"/>
        <c:axId val="0"/>
      </c:bar3DChart>
      <c:catAx>
        <c:axId val="17594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958272"/>
        <c:crosses val="autoZero"/>
        <c:auto val="1"/>
        <c:lblAlgn val="ctr"/>
        <c:lblOffset val="100"/>
        <c:noMultiLvlLbl val="0"/>
      </c:catAx>
      <c:valAx>
        <c:axId val="17595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94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u="none" strike="noStrike" baseline="0"/>
              <a:t>¿Cuáles de las siguientes alternativas conoce o le gustaría conocer para poder realizar tele-estudio y/o tele-trabajo?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90322759879394E-2"/>
                  <c:y val="-2.726628819158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677420699095455E-3"/>
                  <c:y val="-2.726628819158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90322759879394E-2"/>
                  <c:y val="-2.974504166355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90322759879394E-2"/>
                  <c:y val="-2.726628819158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90322759879394E-2"/>
                  <c:y val="-2.230878124766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'50'!$A$1:$A$5</c:f>
              <c:strCache>
                <c:ptCount val="5"/>
                <c:pt idx="0">
                  <c:v>Skype</c:v>
                </c:pt>
                <c:pt idx="1">
                  <c:v>Youtube</c:v>
                </c:pt>
                <c:pt idx="2">
                  <c:v>Hangouts (Google+)</c:v>
                </c:pt>
                <c:pt idx="3">
                  <c:v>Livestream</c:v>
                </c:pt>
                <c:pt idx="4">
                  <c:v>Twitcam</c:v>
                </c:pt>
              </c:strCache>
            </c:strRef>
          </c:cat>
          <c:val>
            <c:numRef>
              <c:f>'50'!$C$1:$C$5</c:f>
              <c:numCache>
                <c:formatCode>0%</c:formatCode>
                <c:ptCount val="5"/>
                <c:pt idx="0">
                  <c:v>0.42822802197802201</c:v>
                </c:pt>
                <c:pt idx="1">
                  <c:v>0.20329670329670332</c:v>
                </c:pt>
                <c:pt idx="2">
                  <c:v>0.16346153846153846</c:v>
                </c:pt>
                <c:pt idx="3">
                  <c:v>0.11160714285714286</c:v>
                </c:pt>
                <c:pt idx="4">
                  <c:v>9.3406593406593422E-2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380160"/>
        <c:axId val="178386048"/>
        <c:axId val="0"/>
      </c:bar3DChart>
      <c:catAx>
        <c:axId val="1783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386048"/>
        <c:crosses val="autoZero"/>
        <c:auto val="1"/>
        <c:lblAlgn val="ctr"/>
        <c:lblOffset val="100"/>
        <c:noMultiLvlLbl val="0"/>
      </c:catAx>
      <c:valAx>
        <c:axId val="17838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83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'5'!$A$2:$A$7</c:f>
              <c:strCache>
                <c:ptCount val="6"/>
                <c:pt idx="0">
                  <c:v>Estrato 4</c:v>
                </c:pt>
                <c:pt idx="1">
                  <c:v>Estrato 3</c:v>
                </c:pt>
                <c:pt idx="2">
                  <c:v>Estrato 5</c:v>
                </c:pt>
                <c:pt idx="3">
                  <c:v>Estrato 2</c:v>
                </c:pt>
                <c:pt idx="4">
                  <c:v>Estrato 6</c:v>
                </c:pt>
                <c:pt idx="5">
                  <c:v>Estrato 1</c:v>
                </c:pt>
              </c:strCache>
            </c:strRef>
          </c:cat>
          <c:val>
            <c:numRef>
              <c:f>'5'!$B$2:$B$7</c:f>
              <c:numCache>
                <c:formatCode>0.00%</c:formatCode>
                <c:ptCount val="6"/>
                <c:pt idx="0">
                  <c:v>0.35605511240029009</c:v>
                </c:pt>
                <c:pt idx="1">
                  <c:v>0.31109499637418431</c:v>
                </c:pt>
                <c:pt idx="2">
                  <c:v>0.12762871646120377</c:v>
                </c:pt>
                <c:pt idx="3">
                  <c:v>0.10949963741841917</c:v>
                </c:pt>
                <c:pt idx="4">
                  <c:v>8.1943437273386502E-2</c:v>
                </c:pt>
                <c:pt idx="5">
                  <c:v>1.3778100072516319E-2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5979136"/>
        <c:axId val="176009600"/>
        <c:axId val="0"/>
      </c:bar3DChart>
      <c:catAx>
        <c:axId val="17597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009600"/>
        <c:crosses val="autoZero"/>
        <c:auto val="1"/>
        <c:lblAlgn val="ctr"/>
        <c:lblOffset val="100"/>
        <c:noMultiLvlLbl val="0"/>
      </c:catAx>
      <c:valAx>
        <c:axId val="17600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97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'8'!$A$1:$A$8</c:f>
              <c:strCache>
                <c:ptCount val="8"/>
                <c:pt idx="0">
                  <c:v>Bus/Buseta/Colectivo</c:v>
                </c:pt>
                <c:pt idx="1">
                  <c:v>Transmilenio</c:v>
                </c:pt>
                <c:pt idx="2">
                  <c:v>Automóvil (campero,pick up, carro)</c:v>
                </c:pt>
                <c:pt idx="3">
                  <c:v>Taxi</c:v>
                </c:pt>
                <c:pt idx="4">
                  <c:v>A Pie</c:v>
                </c:pt>
                <c:pt idx="5">
                  <c:v>Bicicleta</c:v>
                </c:pt>
                <c:pt idx="6">
                  <c:v>Motocicleta</c:v>
                </c:pt>
                <c:pt idx="7">
                  <c:v>Otro</c:v>
                </c:pt>
              </c:strCache>
            </c:strRef>
          </c:cat>
          <c:val>
            <c:numRef>
              <c:f>'8'!$C$1:$C$8</c:f>
              <c:numCache>
                <c:formatCode>0%</c:formatCode>
                <c:ptCount val="8"/>
                <c:pt idx="0">
                  <c:v>0.25239146431199411</c:v>
                </c:pt>
                <c:pt idx="1">
                  <c:v>0.23105224429727741</c:v>
                </c:pt>
                <c:pt idx="2">
                  <c:v>0.18359087564385576</c:v>
                </c:pt>
                <c:pt idx="3">
                  <c:v>0.15599705665930838</c:v>
                </c:pt>
                <c:pt idx="4">
                  <c:v>9.74981604120677E-2</c:v>
                </c:pt>
                <c:pt idx="5">
                  <c:v>5.6291390728476817E-2</c:v>
                </c:pt>
                <c:pt idx="6">
                  <c:v>1.5084621044885949E-2</c:v>
                </c:pt>
                <c:pt idx="7">
                  <c:v>8.0941869021339246E-3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400"/>
        <c:shape val="box"/>
        <c:axId val="176061056"/>
        <c:axId val="176058368"/>
        <c:axId val="0"/>
      </c:bar3DChart>
      <c:valAx>
        <c:axId val="17605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061056"/>
        <c:crosses val="autoZero"/>
        <c:crossBetween val="between"/>
      </c:valAx>
      <c:catAx>
        <c:axId val="17606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058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C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Calibri (Cuerpo)"/>
                <a:ea typeface="+mn-ea"/>
                <a:cs typeface="+mn-cs"/>
              </a:defRPr>
            </a:pPr>
            <a:r>
              <a:rPr lang="es-CO" sz="1400" b="1" i="0" u="none" strike="noStrike" baseline="0" dirty="0" smtClean="0">
                <a:latin typeface="Calibri (Cuerpo)"/>
              </a:rPr>
              <a:t>¿Cuál fue el principal medio de transporte que empleó para llegar desde su casa a la Universidad  y en el que recorrió mayor distancia?</a:t>
            </a:r>
            <a:endParaRPr lang="es-CO" sz="1400" dirty="0">
              <a:latin typeface="Calibri (Cuerpo)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'9'!$A$2:$A$10</c:f>
              <c:strCache>
                <c:ptCount val="9"/>
                <c:pt idx="0">
                  <c:v>Transmilenio</c:v>
                </c:pt>
                <c:pt idx="1">
                  <c:v>Bus/Buseta/Colectivo</c:v>
                </c:pt>
                <c:pt idx="2">
                  <c:v>Carro particular como conductor</c:v>
                </c:pt>
                <c:pt idx="3">
                  <c:v>Taxi</c:v>
                </c:pt>
                <c:pt idx="4">
                  <c:v>A pie</c:v>
                </c:pt>
                <c:pt idx="5">
                  <c:v>Carro particular como pasajero</c:v>
                </c:pt>
                <c:pt idx="6">
                  <c:v>Bicicleta</c:v>
                </c:pt>
                <c:pt idx="7">
                  <c:v>Motocicleta</c:v>
                </c:pt>
                <c:pt idx="8">
                  <c:v>Otro</c:v>
                </c:pt>
              </c:strCache>
            </c:strRef>
          </c:cat>
          <c:val>
            <c:numRef>
              <c:f>'9'!$B$2:$B$10</c:f>
              <c:numCache>
                <c:formatCode>0%</c:formatCode>
                <c:ptCount val="9"/>
                <c:pt idx="0">
                  <c:v>0.29006526468455407</c:v>
                </c:pt>
                <c:pt idx="1">
                  <c:v>0.23930384336475707</c:v>
                </c:pt>
                <c:pt idx="2">
                  <c:v>0.18491660623640324</c:v>
                </c:pt>
                <c:pt idx="3">
                  <c:v>8.556925308194345E-2</c:v>
                </c:pt>
                <c:pt idx="4">
                  <c:v>8.2668600435097897E-2</c:v>
                </c:pt>
                <c:pt idx="5">
                  <c:v>4.858593183466281E-2</c:v>
                </c:pt>
                <c:pt idx="6">
                  <c:v>3.2632342277012338E-2</c:v>
                </c:pt>
                <c:pt idx="7">
                  <c:v>2.4655547498187092E-2</c:v>
                </c:pt>
                <c:pt idx="8">
                  <c:v>1.1602610587382161E-2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400"/>
        <c:shape val="box"/>
        <c:axId val="176098688"/>
        <c:axId val="176108672"/>
        <c:axId val="0"/>
      </c:bar3DChart>
      <c:catAx>
        <c:axId val="17609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108672"/>
        <c:crosses val="autoZero"/>
        <c:auto val="1"/>
        <c:lblAlgn val="ctr"/>
        <c:lblOffset val="100"/>
        <c:noMultiLvlLbl val="0"/>
      </c:catAx>
      <c:valAx>
        <c:axId val="17610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1760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es-C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CO" sz="1400" b="1" i="0" u="none" strike="noStrike" baseline="0" dirty="0" smtClean="0"/>
              <a:t>¿Cuál fue el criterio principal que lo llevó a elegir este medio de transporte?</a:t>
            </a:r>
            <a:endParaRPr lang="es-CO" sz="1400" dirty="0"/>
          </a:p>
        </c:rich>
      </c:tx>
      <c:layout/>
      <c:overlay val="0"/>
    </c:title>
    <c:autoTitleDeleted val="0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'10'!$A$1:$A$11</c:f>
              <c:strCache>
                <c:ptCount val="11"/>
                <c:pt idx="0">
                  <c:v>Es rápido</c:v>
                </c:pt>
                <c:pt idx="1">
                  <c:v>Es cómodo</c:v>
                </c:pt>
                <c:pt idx="2">
                  <c:v>No tenía otra opción disponible</c:v>
                </c:pt>
                <c:pt idx="3">
                  <c:v>Es económico</c:v>
                </c:pt>
                <c:pt idx="4">
                  <c:v>Hay menor riesgo de que lo roben</c:v>
                </c:pt>
                <c:pt idx="5">
                  <c:v>Es límpio</c:v>
                </c:pt>
                <c:pt idx="6">
                  <c:v>Contribuye a que haya menos trancones en la ciudad</c:v>
                </c:pt>
                <c:pt idx="7">
                  <c:v>Es saludable</c:v>
                </c:pt>
                <c:pt idx="8">
                  <c:v>Es menos contaminante</c:v>
                </c:pt>
                <c:pt idx="9">
                  <c:v>Hay menor riesgo de accidentes de tránsito</c:v>
                </c:pt>
                <c:pt idx="10">
                  <c:v>Me permite compartir con otros compañeros</c:v>
                </c:pt>
              </c:strCache>
            </c:strRef>
          </c:cat>
          <c:val>
            <c:numRef>
              <c:f>'10'!$C$1:$C$11</c:f>
              <c:numCache>
                <c:formatCode>0%</c:formatCode>
                <c:ptCount val="11"/>
                <c:pt idx="0">
                  <c:v>0.24991522550016959</c:v>
                </c:pt>
                <c:pt idx="1">
                  <c:v>0.15632417768735168</c:v>
                </c:pt>
                <c:pt idx="2">
                  <c:v>0.13699559172600884</c:v>
                </c:pt>
                <c:pt idx="3">
                  <c:v>0.10206849779586299</c:v>
                </c:pt>
                <c:pt idx="4">
                  <c:v>8.7487283825025408E-2</c:v>
                </c:pt>
                <c:pt idx="5">
                  <c:v>6.9175991861648037E-2</c:v>
                </c:pt>
                <c:pt idx="6">
                  <c:v>6.8158697863682616E-2</c:v>
                </c:pt>
                <c:pt idx="7">
                  <c:v>4.815191590369617E-2</c:v>
                </c:pt>
                <c:pt idx="8">
                  <c:v>3.7300779925398445E-2</c:v>
                </c:pt>
                <c:pt idx="9">
                  <c:v>2.2380467955239066E-2</c:v>
                </c:pt>
                <c:pt idx="10">
                  <c:v>2.2041369955917267E-2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shape val="box"/>
        <c:axId val="176130304"/>
        <c:axId val="176500736"/>
        <c:axId val="0"/>
      </c:bar3DChart>
      <c:catAx>
        <c:axId val="17613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500736"/>
        <c:crosses val="autoZero"/>
        <c:auto val="1"/>
        <c:lblAlgn val="ctr"/>
        <c:lblOffset val="100"/>
        <c:noMultiLvlLbl val="0"/>
      </c:catAx>
      <c:valAx>
        <c:axId val="17650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1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'15'!$D$1:$D$8</c:f>
              <c:strCache>
                <c:ptCount val="8"/>
                <c:pt idx="0">
                  <c:v>26-50</c:v>
                </c:pt>
                <c:pt idx="1">
                  <c:v>0-25</c:v>
                </c:pt>
                <c:pt idx="2">
                  <c:v>51-75</c:v>
                </c:pt>
                <c:pt idx="3">
                  <c:v>76-100</c:v>
                </c:pt>
                <c:pt idx="4">
                  <c:v>101-125</c:v>
                </c:pt>
                <c:pt idx="5">
                  <c:v>126-150</c:v>
                </c:pt>
                <c:pt idx="6">
                  <c:v>176-200</c:v>
                </c:pt>
                <c:pt idx="7">
                  <c:v>151-175</c:v>
                </c:pt>
              </c:strCache>
            </c:strRef>
          </c:cat>
          <c:val>
            <c:numRef>
              <c:f>'15'!$F$1:$F$8</c:f>
              <c:numCache>
                <c:formatCode>0%</c:formatCode>
                <c:ptCount val="8"/>
                <c:pt idx="0">
                  <c:v>0.41551849166062377</c:v>
                </c:pt>
                <c:pt idx="1">
                  <c:v>0.31254532269760704</c:v>
                </c:pt>
                <c:pt idx="2">
                  <c:v>0.16896301667875269</c:v>
                </c:pt>
                <c:pt idx="3">
                  <c:v>7.7592458303118214E-2</c:v>
                </c:pt>
                <c:pt idx="4">
                  <c:v>1.8854242204496011E-2</c:v>
                </c:pt>
                <c:pt idx="5">
                  <c:v>3.6258158085569264E-3</c:v>
                </c:pt>
                <c:pt idx="6">
                  <c:v>2.9006526468455408E-3</c:v>
                </c:pt>
                <c:pt idx="7">
                  <c:v>0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542848"/>
        <c:axId val="176544768"/>
        <c:axId val="0"/>
      </c:bar3DChart>
      <c:catAx>
        <c:axId val="176542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CO" dirty="0" smtClean="0"/>
                  <a:t>MINUTOS</a:t>
                </a:r>
                <a:endParaRPr lang="es-CO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544768"/>
        <c:crosses val="autoZero"/>
        <c:auto val="1"/>
        <c:lblAlgn val="ctr"/>
        <c:lblOffset val="100"/>
        <c:noMultiLvlLbl val="0"/>
      </c:catAx>
      <c:valAx>
        <c:axId val="17654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654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C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0.2471</cdr:x>
      <cdr:y>0.03821</cdr:y>
    </cdr:from>
    <cdr:to>
      <cdr:x>0.88485</cdr:x>
      <cdr:y>0.1401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957029" y="174171"/>
          <a:ext cx="5050971" cy="464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b="1" dirty="0" smtClean="0"/>
            <a:t>¿</a:t>
          </a:r>
          <a:r>
            <a:rPr lang="es-CO" sz="1400" b="1" dirty="0" smtClean="0"/>
            <a:t>Qué medio de transporte utiliza cuando tiene pico y placa?</a:t>
          </a:r>
          <a:endParaRPr lang="es-CO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1800C-FE2D-4E6E-9163-290FD0837EB1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06E6-8176-44A1-B2E7-769E1D5731D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1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2EB584D-9776-45C7-9B8C-CBB334BD5316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CA31B98-80D1-44C9-8806-83BBE17D409C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7B937-DA20-4271-A5D6-F52E842358DE}" type="slidenum">
              <a:rPr lang="nb-NO" altLang="es-CO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nb-NO" altLang="es-CO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  <p:extLst>
      <p:ext uri="{BB962C8B-B14F-4D97-AF65-F5344CB8AC3E}">
        <p14:creationId xmlns:p14="http://schemas.microsoft.com/office/powerpoint/2010/main" val="382775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7B937-DA20-4271-A5D6-F52E842358DE}" type="slidenum">
              <a:rPr lang="nb-NO" altLang="es-CO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nb-NO" altLang="es-CO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  <p:extLst>
      <p:ext uri="{BB962C8B-B14F-4D97-AF65-F5344CB8AC3E}">
        <p14:creationId xmlns:p14="http://schemas.microsoft.com/office/powerpoint/2010/main" val="1404735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 txBox="1">
            <a:spLocks noGrp="1" noChangeArrowheads="1"/>
          </p:cNvSpPr>
          <p:nvPr/>
        </p:nvSpPr>
        <p:spPr bwMode="auto">
          <a:xfrm>
            <a:off x="3875088" y="8685213"/>
            <a:ext cx="2944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27A0131-9DB8-48E5-AC5F-7C5299EE8102}" type="slidenum">
              <a:rPr lang="nb-NO" altLang="es-CO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nb-NO" altLang="es-CO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836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90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1702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828-E605-4705-9F4E-B8ABBB6C8EC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56DA-A96E-4B37-921D-535568E4DE2B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8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1950-054E-41A8-AF39-C09C1E80FE9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8901-D1FA-4BEA-9986-C9FE856AA57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45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D19B-CF1E-47C2-9357-AC2974107BD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F7C0-96AD-489C-902B-4248807BF1E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17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8CAC-74C8-413D-86AF-E463738C96C7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06EA-946E-4366-AEA3-CCE7FC596E12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5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2BFA-CFB8-4361-8F57-D7B88FEFCA2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B34B3-432A-4FAB-BE03-F0D974B99699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59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75E-DD1B-4C41-A69C-899F7381A18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89AE-55C6-48C2-AA8A-D68ED32D485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60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8E78-17C9-40FB-BC6D-6C19B2FF7CE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7CD9-2BFF-491D-886E-B4041D594D2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80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2FA9-D30D-4321-8765-819AAE57F26F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5BA3-F059-4A01-BC80-4629246BF5A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6706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7D92-81A0-4D72-BAAC-63855815F978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FEF0-CA75-411D-9DE1-3032DC91859D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0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2EFD-7B30-4758-868F-E0B7B50A90A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79213-4A4C-4536-BCBC-E10A6E744F4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31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3C0D-A87A-49B0-B353-C820EFABE13D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B5D4-C027-4FAF-BD1E-1DC70447DB6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09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828-E605-4705-9F4E-B8ABBB6C8EC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56DA-A96E-4B37-921D-535568E4DE2B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41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1950-054E-41A8-AF39-C09C1E80FE9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8901-D1FA-4BEA-9986-C9FE856AA57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01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D19B-CF1E-47C2-9357-AC2974107BD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F7C0-96AD-489C-902B-4248807BF1E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5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8CAC-74C8-413D-86AF-E463738C96C7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06EA-946E-4366-AEA3-CCE7FC596E12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64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2BFA-CFB8-4361-8F57-D7B88FEFCA2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B34B3-432A-4FAB-BE03-F0D974B99699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96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75E-DD1B-4C41-A69C-899F7381A18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89AE-55C6-48C2-AA8A-D68ED32D485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67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8E78-17C9-40FB-BC6D-6C19B2FF7CE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7CD9-2BFF-491D-886E-B4041D594D2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4318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2FA9-D30D-4321-8765-819AAE57F26F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5BA3-F059-4A01-BC80-4629246BF5A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94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7D92-81A0-4D72-BAAC-63855815F978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FEF0-CA75-411D-9DE1-3032DC91859D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70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2EFD-7B30-4758-868F-E0B7B50A90A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79213-4A4C-4536-BCBC-E10A6E744F4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327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3C0D-A87A-49B0-B353-C820EFABE13D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B5D4-C027-4FAF-BD1E-1DC70447DB6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348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828-E605-4705-9F4E-B8ABBB6C8EC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56DA-A96E-4B37-921D-535568E4DE2B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19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1950-054E-41A8-AF39-C09C1E80FE9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8901-D1FA-4BEA-9986-C9FE856AA57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968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D19B-CF1E-47C2-9357-AC2974107BD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F7C0-96AD-489C-902B-4248807BF1E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858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8CAC-74C8-413D-86AF-E463738C96C7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06EA-946E-4366-AEA3-CCE7FC596E12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56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2BFA-CFB8-4361-8F57-D7B88FEFCA2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B34B3-432A-4FAB-BE03-F0D974B99699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048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75E-DD1B-4C41-A69C-899F7381A18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89AE-55C6-48C2-AA8A-D68ED32D485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36123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8E78-17C9-40FB-BC6D-6C19B2FF7CE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7CD9-2BFF-491D-886E-B4041D594D2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901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2FA9-D30D-4321-8765-819AAE57F26F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5BA3-F059-4A01-BC80-4629246BF5A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495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7D92-81A0-4D72-BAAC-63855815F978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FEF0-CA75-411D-9DE1-3032DC91859D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65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2EFD-7B30-4758-868F-E0B7B50A90A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79213-4A4C-4536-BCBC-E10A6E744F4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81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3C0D-A87A-49B0-B353-C820EFABE13D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B5D4-C027-4FAF-BD1E-1DC70447DB6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8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0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436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47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156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82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6D74-4969-4B93-9A3A-0BCCD1CBD4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076A-72F5-46DB-8DE9-25AF79DA26F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9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FB3CE2-465E-4F12-95D0-B0B8E85CD4C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ED810-F301-4F05-8D37-2F2EBFCEF7F7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9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FB3CE2-465E-4F12-95D0-B0B8E85CD4C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ED810-F301-4F05-8D37-2F2EBFCEF7F7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9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FB3CE2-465E-4F12-95D0-B0B8E85CD4C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22/09/2014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ED810-F301-4F05-8D37-2F2EBFCEF7F7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wmf"/><Relationship Id="rId5" Type="http://schemas.openxmlformats.org/officeDocument/2006/relationships/image" Target="../media/image2.wmf"/><Relationship Id="rId4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wmf"/><Relationship Id="rId5" Type="http://schemas.openxmlformats.org/officeDocument/2006/relationships/image" Target="../media/image2.wmf"/><Relationship Id="rId4" Type="http://schemas.openxmlformats.org/officeDocument/2006/relationships/chart" Target="../charts/char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2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35360" y="2060848"/>
            <a:ext cx="1152128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DIRECCIÓN DE SERVICIOS UNIVERSITARIOS</a:t>
            </a:r>
            <a:r>
              <a:rPr lang="es-ES" sz="24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/>
            </a:r>
            <a:br>
              <a:rPr lang="es-ES" sz="24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</a:br>
            <a:endParaRPr lang="es-ES" sz="2400" dirty="0">
              <a:ln w="10541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114BB3"/>
              </a:solidFill>
            </a:endParaRPr>
          </a:p>
          <a:p>
            <a:pPr algn="ctr">
              <a:defRPr/>
            </a:pPr>
            <a:r>
              <a:rPr lang="es-ES" sz="32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OFICINA DE SERVICIOS GENERALES</a:t>
            </a:r>
          </a:p>
          <a:p>
            <a:pPr algn="ctr">
              <a:defRPr/>
            </a:pPr>
            <a:endParaRPr lang="es-ES" sz="2400" dirty="0">
              <a:ln w="10541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114BB3"/>
              </a:solidFill>
            </a:endParaRPr>
          </a:p>
          <a:p>
            <a:pPr algn="ctr">
              <a:defRPr/>
            </a:pPr>
            <a:r>
              <a:rPr lang="es-ES" sz="2400" dirty="0" smtClean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COORDINACIÓN DE PARQUEADEROS</a:t>
            </a:r>
            <a:endParaRPr lang="es-ES" sz="2400" dirty="0">
              <a:ln w="10541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114BB3"/>
              </a:solidFill>
            </a:endParaRPr>
          </a:p>
          <a:p>
            <a:pPr algn="ctr">
              <a:defRPr/>
            </a:pPr>
            <a:endParaRPr lang="es-ES" sz="2400" dirty="0">
              <a:ln w="10541" cmpd="sng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114BB3"/>
              </a:solidFill>
            </a:endParaRPr>
          </a:p>
          <a:p>
            <a:pPr algn="ctr">
              <a:defRPr/>
            </a:pPr>
            <a:r>
              <a:rPr lang="es-ES" sz="24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RESULTADOS ENCUESTA </a:t>
            </a:r>
            <a:r>
              <a:rPr lang="es-ES" sz="2400" dirty="0" smtClean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DE MOVILIDAD </a:t>
            </a:r>
            <a:r>
              <a:rPr lang="es-ES" sz="2400" dirty="0">
                <a:ln w="10541" cmpd="sng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114BB3"/>
                </a:solidFill>
              </a:rPr>
              <a:t>2014</a:t>
            </a:r>
          </a:p>
          <a:p>
            <a:pPr algn="ctr">
              <a:defRPr/>
            </a:pPr>
            <a:endParaRPr lang="es-E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14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58629" y="203200"/>
            <a:ext cx="3933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2000" b="1" dirty="0" smtClean="0">
                <a:solidFill>
                  <a:schemeClr val="bg1"/>
                </a:solidFill>
              </a:rPr>
              <a:t>En su último viaje</a:t>
            </a:r>
            <a:endParaRPr lang="es-ES" sz="2000" b="1" dirty="0" smtClean="0">
              <a:ln w="10541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82056"/>
              </p:ext>
            </p:extLst>
          </p:nvPr>
        </p:nvGraphicFramePr>
        <p:xfrm>
          <a:off x="593765" y="938151"/>
          <a:ext cx="11174681" cy="5365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204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6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73143" y="213135"/>
            <a:ext cx="3918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Por favor indique (Conductor 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119582"/>
              </p:ext>
            </p:extLst>
          </p:nvPr>
        </p:nvGraphicFramePr>
        <p:xfrm>
          <a:off x="475013" y="833438"/>
          <a:ext cx="11340935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7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115300" y="11117"/>
            <a:ext cx="4076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Duración de Recorrido hacia la Universidad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239948"/>
              </p:ext>
            </p:extLst>
          </p:nvPr>
        </p:nvGraphicFramePr>
        <p:xfrm>
          <a:off x="498763" y="833438"/>
          <a:ext cx="11329059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2" y="109547"/>
            <a:ext cx="2096736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6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7943850" y="0"/>
            <a:ext cx="4248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Calibri (Cuerpo)"/>
              </a:rPr>
              <a:t>Número de Acompañantes</a:t>
            </a:r>
          </a:p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Calibri (Cuerpo)"/>
              </a:rPr>
              <a:t>(Conductor)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520983"/>
              </p:ext>
            </p:extLst>
          </p:nvPr>
        </p:nvGraphicFramePr>
        <p:xfrm>
          <a:off x="439387" y="833438"/>
          <a:ext cx="11329060" cy="532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3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73143" y="0"/>
            <a:ext cx="39188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Frecuencia Uso del Carro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647611"/>
              </p:ext>
            </p:extLst>
          </p:nvPr>
        </p:nvGraphicFramePr>
        <p:xfrm>
          <a:off x="581891" y="833437"/>
          <a:ext cx="11103428" cy="534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1360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8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406616"/>
              </p:ext>
            </p:extLst>
          </p:nvPr>
        </p:nvGraphicFramePr>
        <p:xfrm>
          <a:off x="522514" y="833438"/>
          <a:ext cx="11186556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962900" y="3"/>
            <a:ext cx="422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Medio de Transporte Alterno (Conductor)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1360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7924800" y="0"/>
            <a:ext cx="426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Situación ante el nuevo Pico y Placa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202376"/>
              </p:ext>
            </p:extLst>
          </p:nvPr>
        </p:nvGraphicFramePr>
        <p:xfrm>
          <a:off x="463137" y="833438"/>
          <a:ext cx="11257807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8486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3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020050" y="0"/>
            <a:ext cx="4171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Periodicidad del pago de parqueadero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884660"/>
              </p:ext>
            </p:extLst>
          </p:nvPr>
        </p:nvGraphicFramePr>
        <p:xfrm>
          <a:off x="514351" y="833437"/>
          <a:ext cx="11218470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303963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1360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5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223592"/>
              </p:ext>
            </p:extLst>
          </p:nvPr>
        </p:nvGraphicFramePr>
        <p:xfrm>
          <a:off x="510639" y="833438"/>
          <a:ext cx="11103429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Rectángulo"/>
          <p:cNvSpPr/>
          <p:nvPr/>
        </p:nvSpPr>
        <p:spPr>
          <a:xfrm>
            <a:off x="8172450" y="0"/>
            <a:ext cx="4019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Gasto mensual en parqueadero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25484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6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171543" y="0"/>
            <a:ext cx="40204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Disposición de Compartir el Vehículo (Conductor)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910058"/>
              </p:ext>
            </p:extLst>
          </p:nvPr>
        </p:nvGraphicFramePr>
        <p:xfrm>
          <a:off x="391886" y="833438"/>
          <a:ext cx="11281558" cy="535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0861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6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09545"/>
            <a:ext cx="214423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1102789" y="1341445"/>
            <a:ext cx="1056216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Nombre del estudio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: Encuesta de Movilidad Javeriana  2013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8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Instrumento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: Encuesta virtual lime </a:t>
            </a:r>
            <a:r>
              <a:rPr lang="es-CO" altLang="es-CO" sz="2800" dirty="0" err="1" smtClean="0">
                <a:solidFill>
                  <a:prstClr val="black"/>
                </a:solidFill>
                <a:cs typeface="Arial" charset="0"/>
              </a:rPr>
              <a:t>survey</a:t>
            </a:r>
            <a:endParaRPr lang="es-CO" altLang="es-CO" sz="2800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8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Marco Muestral: 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Toda la Comunidad </a:t>
            </a:r>
            <a:r>
              <a:rPr lang="es-CO" altLang="es-CO" sz="2800" dirty="0">
                <a:solidFill>
                  <a:prstClr val="black"/>
                </a:solidFill>
                <a:cs typeface="Arial" charset="0"/>
              </a:rPr>
              <a:t>U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niversitaria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8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Metodología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: Cuantitativa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8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Fecha de apertura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: Noviembre 12 de 2013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8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800" b="1" dirty="0" smtClean="0">
                <a:solidFill>
                  <a:prstClr val="black"/>
                </a:solidFill>
                <a:cs typeface="Arial" charset="0"/>
              </a:rPr>
              <a:t>Fecha de cierre: </a:t>
            </a:r>
            <a:r>
              <a:rPr lang="es-CO" altLang="es-CO" sz="2800" dirty="0" smtClean="0">
                <a:solidFill>
                  <a:prstClr val="black"/>
                </a:solidFill>
                <a:cs typeface="Arial" charset="0"/>
              </a:rPr>
              <a:t>Noviembre 28 de 2013</a:t>
            </a:r>
          </a:p>
        </p:txBody>
      </p:sp>
      <p:sp>
        <p:nvSpPr>
          <p:cNvPr id="3079" name="2 CuadroTexto"/>
          <p:cNvSpPr txBox="1">
            <a:spLocks noChangeArrowheads="1"/>
          </p:cNvSpPr>
          <p:nvPr/>
        </p:nvSpPr>
        <p:spPr bwMode="auto">
          <a:xfrm>
            <a:off x="8544984" y="188913"/>
            <a:ext cx="36470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Ficha Técnica</a:t>
            </a:r>
          </a:p>
        </p:txBody>
      </p:sp>
    </p:spTree>
    <p:extLst>
      <p:ext uri="{BB962C8B-B14F-4D97-AF65-F5344CB8AC3E}">
        <p14:creationId xmlns:p14="http://schemas.microsoft.com/office/powerpoint/2010/main" val="1730213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7402518" y="0"/>
            <a:ext cx="4789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Si aceptara compartir el viaje como conductor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475594"/>
              </p:ext>
            </p:extLst>
          </p:nvPr>
        </p:nvGraphicFramePr>
        <p:xfrm>
          <a:off x="510639" y="833438"/>
          <a:ext cx="11186555" cy="547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7986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1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87656" y="174171"/>
            <a:ext cx="3904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Conductor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830616"/>
              </p:ext>
            </p:extLst>
          </p:nvPr>
        </p:nvGraphicFramePr>
        <p:xfrm>
          <a:off x="439387" y="833438"/>
          <a:ext cx="11186556" cy="535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0861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7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16686" y="188686"/>
            <a:ext cx="3875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Conductor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178333"/>
              </p:ext>
            </p:extLst>
          </p:nvPr>
        </p:nvGraphicFramePr>
        <p:xfrm>
          <a:off x="486888" y="833438"/>
          <a:ext cx="11127180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96736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9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02171" y="188686"/>
            <a:ext cx="3889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Conductor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553807"/>
              </p:ext>
            </p:extLst>
          </p:nvPr>
        </p:nvGraphicFramePr>
        <p:xfrm>
          <a:off x="581891" y="833438"/>
          <a:ext cx="11150930" cy="547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21548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7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134350" y="224974"/>
            <a:ext cx="4057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Hora de Llegada a la Universidad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25111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837741181"/>
              </p:ext>
            </p:extLst>
          </p:nvPr>
        </p:nvGraphicFramePr>
        <p:xfrm>
          <a:off x="427512" y="833438"/>
          <a:ext cx="11222182" cy="525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579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45714" y="203199"/>
            <a:ext cx="3846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Trasbordos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00780"/>
              </p:ext>
            </p:extLst>
          </p:nvPr>
        </p:nvGraphicFramePr>
        <p:xfrm>
          <a:off x="463137" y="833438"/>
          <a:ext cx="11222181" cy="535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21548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0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29600" y="72570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Criterio de Selección</a:t>
            </a:r>
          </a:p>
          <a:p>
            <a:pPr algn="ctr">
              <a:defRPr/>
            </a:pPr>
            <a:r>
              <a:rPr lang="es-ES" sz="2000" b="1" dirty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Medio de </a:t>
            </a: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Transporte (Pasajero)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793999"/>
              </p:ext>
            </p:extLst>
          </p:nvPr>
        </p:nvGraphicFramePr>
        <p:xfrm>
          <a:off x="427512" y="780456"/>
          <a:ext cx="11257807" cy="552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67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9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608840" y="0"/>
            <a:ext cx="324008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Si aceptara compartir el viaje (Pasajero)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361369"/>
              </p:ext>
            </p:extLst>
          </p:nvPr>
        </p:nvGraphicFramePr>
        <p:xfrm>
          <a:off x="475013" y="833438"/>
          <a:ext cx="11139055" cy="547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6111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590249"/>
              </p:ext>
            </p:extLst>
          </p:nvPr>
        </p:nvGraphicFramePr>
        <p:xfrm>
          <a:off x="463138" y="833438"/>
          <a:ext cx="11220862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7298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113486" y="227299"/>
            <a:ext cx="3570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Pasajero</a:t>
            </a:r>
            <a:endParaRPr lang="es-CO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15086" y="188686"/>
            <a:ext cx="3976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Pasajero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515217"/>
              </p:ext>
            </p:extLst>
          </p:nvPr>
        </p:nvGraphicFramePr>
        <p:xfrm>
          <a:off x="463138" y="833438"/>
          <a:ext cx="11174680" cy="534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3735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6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3966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4502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2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126" name="5 Rectángulo"/>
          <p:cNvSpPr>
            <a:spLocks noChangeArrowheads="1"/>
          </p:cNvSpPr>
          <p:nvPr/>
        </p:nvSpPr>
        <p:spPr bwMode="auto">
          <a:xfrm>
            <a:off x="8287656" y="188913"/>
            <a:ext cx="39043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Población 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006878" y="1302079"/>
            <a:ext cx="10560051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" sz="1400" b="1" dirty="0">
              <a:solidFill>
                <a:prstClr val="black"/>
              </a:solidFill>
              <a:cs typeface="Arial" pitchFamily="34" charset="0"/>
            </a:endParaRPr>
          </a:p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  <a:cs typeface="Arial" pitchFamily="34" charset="0"/>
              </a:rPr>
              <a:t>OBSERVACIONES - POBLACIÓN ENCUESTADA</a:t>
            </a:r>
          </a:p>
          <a:p>
            <a:pPr marL="28575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000" dirty="0" smtClean="0">
                <a:solidFill>
                  <a:prstClr val="black"/>
                </a:solidFill>
                <a:cs typeface="Arial" pitchFamily="34" charset="0"/>
              </a:rPr>
              <a:t>Un </a:t>
            </a:r>
            <a:r>
              <a:rPr lang="es-ES" sz="2000" dirty="0">
                <a:solidFill>
                  <a:prstClr val="black"/>
                </a:solidFill>
                <a:cs typeface="Arial" pitchFamily="34" charset="0"/>
              </a:rPr>
              <a:t>total de </a:t>
            </a:r>
            <a:r>
              <a:rPr lang="es-ES" sz="2000" dirty="0" smtClean="0">
                <a:solidFill>
                  <a:prstClr val="black"/>
                </a:solidFill>
                <a:cs typeface="Arial" pitchFamily="34" charset="0"/>
              </a:rPr>
              <a:t>1830 </a:t>
            </a:r>
            <a:r>
              <a:rPr lang="es-ES" sz="2000" dirty="0">
                <a:solidFill>
                  <a:prstClr val="black"/>
                </a:solidFill>
                <a:cs typeface="Arial" pitchFamily="34" charset="0"/>
              </a:rPr>
              <a:t>personas accedieron a la </a:t>
            </a:r>
            <a:r>
              <a:rPr lang="es-ES" sz="2000" dirty="0" smtClean="0">
                <a:solidFill>
                  <a:prstClr val="black"/>
                </a:solidFill>
                <a:cs typeface="Arial" pitchFamily="34" charset="0"/>
              </a:rPr>
              <a:t>encuesta</a:t>
            </a:r>
            <a:r>
              <a:rPr lang="es-ES" sz="2000" dirty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pPr marL="28575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000" dirty="0" smtClean="0">
                <a:solidFill>
                  <a:prstClr val="black"/>
                </a:solidFill>
                <a:cs typeface="Arial" pitchFamily="34" charset="0"/>
              </a:rPr>
              <a:t>El 68% de los encuestados tienen mensualidad o  servicio de horas de parqueadero con la Universidad.</a:t>
            </a:r>
            <a:endParaRPr lang="es-ES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solidFill>
                  <a:prstClr val="black"/>
                </a:solidFill>
                <a:cs typeface="Arial" charset="0"/>
              </a:rPr>
              <a:t>El 19% de los encuestados son estudiantes de pregrado o posgrado de la Universidad.</a:t>
            </a:r>
            <a:endParaRPr lang="es-CO" sz="20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177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44114" y="174172"/>
            <a:ext cx="3947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Pasajero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274414"/>
              </p:ext>
            </p:extLst>
          </p:nvPr>
        </p:nvGraphicFramePr>
        <p:xfrm>
          <a:off x="427512" y="833438"/>
          <a:ext cx="11245932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0861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7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87657" y="174171"/>
            <a:ext cx="3904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Pasajero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761867"/>
              </p:ext>
            </p:extLst>
          </p:nvPr>
        </p:nvGraphicFramePr>
        <p:xfrm>
          <a:off x="332509" y="833438"/>
          <a:ext cx="11400312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7986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7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58629" y="174171"/>
            <a:ext cx="3933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Pasajero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926100"/>
              </p:ext>
            </p:extLst>
          </p:nvPr>
        </p:nvGraphicFramePr>
        <p:xfrm>
          <a:off x="403760" y="833438"/>
          <a:ext cx="11245933" cy="534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67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2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31200" y="174172"/>
            <a:ext cx="386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757697"/>
              </p:ext>
            </p:extLst>
          </p:nvPr>
        </p:nvGraphicFramePr>
        <p:xfrm>
          <a:off x="403761" y="833439"/>
          <a:ext cx="11174681" cy="5306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6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60228" y="188686"/>
            <a:ext cx="3831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38663"/>
              </p:ext>
            </p:extLst>
          </p:nvPr>
        </p:nvGraphicFramePr>
        <p:xfrm>
          <a:off x="534390" y="833438"/>
          <a:ext cx="11067802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1360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6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16686" y="174171"/>
            <a:ext cx="3875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006803"/>
              </p:ext>
            </p:extLst>
          </p:nvPr>
        </p:nvGraphicFramePr>
        <p:xfrm>
          <a:off x="463138" y="833438"/>
          <a:ext cx="11186555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96736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0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74743" y="188686"/>
            <a:ext cx="381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865626"/>
              </p:ext>
            </p:extLst>
          </p:nvPr>
        </p:nvGraphicFramePr>
        <p:xfrm>
          <a:off x="486889" y="833438"/>
          <a:ext cx="11174680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96736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2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58629" y="174171"/>
            <a:ext cx="3933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29054"/>
              </p:ext>
            </p:extLst>
          </p:nvPr>
        </p:nvGraphicFramePr>
        <p:xfrm>
          <a:off x="463138" y="833438"/>
          <a:ext cx="11186555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8486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0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60229" y="174172"/>
            <a:ext cx="38317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937962"/>
              </p:ext>
            </p:extLst>
          </p:nvPr>
        </p:nvGraphicFramePr>
        <p:xfrm>
          <a:off x="451262" y="833438"/>
          <a:ext cx="11115304" cy="535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6111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0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73143" y="174171"/>
            <a:ext cx="3918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824980"/>
              </p:ext>
            </p:extLst>
          </p:nvPr>
        </p:nvGraphicFramePr>
        <p:xfrm>
          <a:off x="451262" y="833438"/>
          <a:ext cx="11186556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8486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0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3000381" y="908050"/>
            <a:ext cx="60483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87657" y="203199"/>
            <a:ext cx="3904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Género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477425"/>
              </p:ext>
            </p:extLst>
          </p:nvPr>
        </p:nvGraphicFramePr>
        <p:xfrm>
          <a:off x="783771" y="833438"/>
          <a:ext cx="10723419" cy="5282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25111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2572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44114" y="174172"/>
            <a:ext cx="3947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Bicicleta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874715"/>
              </p:ext>
            </p:extLst>
          </p:nvPr>
        </p:nvGraphicFramePr>
        <p:xfrm>
          <a:off x="486888" y="714384"/>
          <a:ext cx="11186556" cy="558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323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1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02171" y="188686"/>
            <a:ext cx="38898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TIC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546110"/>
              </p:ext>
            </p:extLst>
          </p:nvPr>
        </p:nvGraphicFramePr>
        <p:xfrm>
          <a:off x="475013" y="833438"/>
          <a:ext cx="11257808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4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45714" y="188686"/>
            <a:ext cx="3846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TIC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327848"/>
              </p:ext>
            </p:extLst>
          </p:nvPr>
        </p:nvGraphicFramePr>
        <p:xfrm>
          <a:off x="427512" y="833438"/>
          <a:ext cx="11150929" cy="547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37359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0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287657" y="174172"/>
            <a:ext cx="39043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TIC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688159"/>
              </p:ext>
            </p:extLst>
          </p:nvPr>
        </p:nvGraphicFramePr>
        <p:xfrm>
          <a:off x="451262" y="714384"/>
          <a:ext cx="11127180" cy="558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67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721265" y="173038"/>
            <a:ext cx="267063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5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Huellas</a:t>
            </a:r>
            <a:endParaRPr lang="es-ES" sz="25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14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36271" y="2529444"/>
            <a:ext cx="10794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DIAGNÓSTICO  DE LA MOVILIDAD JAVERIANA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28808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721265" y="173038"/>
            <a:ext cx="267063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5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Huella de Carbono</a:t>
            </a:r>
            <a:endParaRPr lang="es-ES" sz="25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658294" y="1184799"/>
            <a:ext cx="9144000" cy="4197692"/>
            <a:chOff x="359045" y="2498"/>
            <a:chExt cx="2529012" cy="1519876"/>
          </a:xfrm>
        </p:grpSpPr>
        <p:sp>
          <p:nvSpPr>
            <p:cNvPr id="12" name="11 Redondear rectángulo de esquina del mismo lado"/>
            <p:cNvSpPr/>
            <p:nvPr/>
          </p:nvSpPr>
          <p:spPr>
            <a:xfrm>
              <a:off x="359045" y="2498"/>
              <a:ext cx="2529012" cy="151987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dondear rectángulo de esquina del mismo lado 4"/>
            <p:cNvSpPr/>
            <p:nvPr/>
          </p:nvSpPr>
          <p:spPr>
            <a:xfrm>
              <a:off x="394658" y="38111"/>
              <a:ext cx="1070831" cy="14842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76200" rIns="25400" bIns="25400" numCol="1" spcCol="1270" anchor="t" anchorCtr="0">
              <a:noAutofit/>
            </a:bodyPr>
            <a:lstStyle/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O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dirty="0" smtClean="0"/>
                <a:t>Un vehículo emite al año 2.2 toneladas de CO2 a la atmósfera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dirty="0" smtClean="0"/>
                <a:t>1240 vehículos asisten en promedio a la Universidad diariamente</a:t>
              </a:r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dirty="0" smtClean="0"/>
                <a:t>1 Tonelada emitida a la atmósfera es igual a 1.16 hectáreas de bosque que no crecerá</a:t>
              </a:r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1524004" y="5382497"/>
            <a:ext cx="9144001" cy="653547"/>
            <a:chOff x="359045" y="1522375"/>
            <a:chExt cx="2529012" cy="653547"/>
          </a:xfrm>
        </p:grpSpPr>
        <p:sp>
          <p:nvSpPr>
            <p:cNvPr id="18" name="17 Rectángulo"/>
            <p:cNvSpPr/>
            <p:nvPr/>
          </p:nvSpPr>
          <p:spPr>
            <a:xfrm>
              <a:off x="359045" y="1522375"/>
              <a:ext cx="2529012" cy="653547"/>
            </a:xfrm>
            <a:prstGeom prst="rect">
              <a:avLst/>
            </a:prstGeom>
            <a:solidFill>
              <a:srgbClr val="D8B25C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D8B25C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9" name="18 Rectángulo"/>
            <p:cNvSpPr/>
            <p:nvPr/>
          </p:nvSpPr>
          <p:spPr>
            <a:xfrm>
              <a:off x="359045" y="1522375"/>
              <a:ext cx="1780994" cy="6535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0" rIns="24130" bIns="0" numCol="1" spcCol="1270" anchor="ctr" anchorCtr="0">
              <a:noAutofit/>
            </a:bodyPr>
            <a:lstStyle/>
            <a:p>
              <a:pPr marL="0" marR="0" lvl="0" indent="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</a:rPr>
                <a:t>Huella de carbono</a:t>
              </a:r>
              <a:endParaRPr kumimoji="0" lang="es-CO" sz="1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0" name="19 Elipse"/>
          <p:cNvSpPr/>
          <p:nvPr/>
        </p:nvSpPr>
        <p:spPr>
          <a:xfrm>
            <a:off x="9820231" y="5330552"/>
            <a:ext cx="1138719" cy="97341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4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0 Redondear rectángulo de esquina del mismo lado"/>
          <p:cNvSpPr/>
          <p:nvPr/>
        </p:nvSpPr>
        <p:spPr>
          <a:xfrm>
            <a:off x="6096004" y="1864407"/>
            <a:ext cx="4157176" cy="2936834"/>
          </a:xfrm>
          <a:prstGeom prst="round2SameRect">
            <a:avLst>
              <a:gd name="adj1" fmla="val 8000"/>
              <a:gd name="adj2" fmla="val 0"/>
            </a:avLst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sz="2000" dirty="0"/>
              <a:t>En promedio los vehículos que se utilizan para el transporte desde y hacia la </a:t>
            </a:r>
            <a:r>
              <a:rPr lang="es-CO" sz="2000" dirty="0" smtClean="0"/>
              <a:t>Universidad </a:t>
            </a:r>
            <a:r>
              <a:rPr lang="es-CO" sz="2000" dirty="0"/>
              <a:t>emiten 2728 </a:t>
            </a:r>
            <a:r>
              <a:rPr lang="es-CO" sz="2000" dirty="0" smtClean="0"/>
              <a:t>toneladas de CO2/año </a:t>
            </a:r>
            <a:r>
              <a:rPr lang="es-CO" sz="2000" dirty="0"/>
              <a:t>emitidas a la </a:t>
            </a:r>
            <a:r>
              <a:rPr lang="es-CO" sz="2000" dirty="0" smtClean="0"/>
              <a:t>atmósfera</a:t>
            </a:r>
          </a:p>
          <a:p>
            <a:pPr marL="228600" lvl="1" indent="-228600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CO" sz="2000" dirty="0"/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CO" sz="2000" dirty="0"/>
              <a:t>3179 Hectáreas de bosque al año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06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702215" y="173038"/>
            <a:ext cx="267063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5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Huella Energética</a:t>
            </a:r>
            <a:endParaRPr lang="es-ES" sz="25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1524000" y="1045911"/>
            <a:ext cx="9144000" cy="4147375"/>
            <a:chOff x="3815395" y="-96148"/>
            <a:chExt cx="2598116" cy="1519876"/>
          </a:xfrm>
        </p:grpSpPr>
        <p:sp>
          <p:nvSpPr>
            <p:cNvPr id="15" name="14 Redondear rectángulo de esquina del mismo lado"/>
            <p:cNvSpPr/>
            <p:nvPr/>
          </p:nvSpPr>
          <p:spPr>
            <a:xfrm>
              <a:off x="3815395" y="-96148"/>
              <a:ext cx="2598116" cy="151987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4">
                <a:hueOff val="2494993"/>
                <a:satOff val="-13796"/>
                <a:lumOff val="-11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dondear rectángulo de esquina del mismo lado 4"/>
            <p:cNvSpPr/>
            <p:nvPr/>
          </p:nvSpPr>
          <p:spPr>
            <a:xfrm>
              <a:off x="3851008" y="-96148"/>
              <a:ext cx="1065493" cy="1425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76200" rIns="25400" bIns="2540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s-CO" sz="2000" dirty="0" smtClean="0"/>
                <a:t>La </a:t>
              </a:r>
              <a:r>
                <a:rPr lang="es-CO" sz="2000" dirty="0"/>
                <a:t>velocidad </a:t>
              </a:r>
              <a:r>
                <a:rPr lang="es-CO" sz="2000" dirty="0" smtClean="0"/>
                <a:t>promedio </a:t>
              </a:r>
              <a:r>
                <a:rPr lang="es-CO" sz="2000" dirty="0"/>
                <a:t>de un vehículo es de </a:t>
              </a:r>
              <a:r>
                <a:rPr lang="es-CO" sz="2000" dirty="0" smtClean="0"/>
                <a:t>40km/hora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es-CO" sz="20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s-CO" sz="2000" dirty="0" smtClean="0"/>
                <a:t>En promedio el recorrido desde y hacia la Universidad de un empleado es de 41,5 minutos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es-CO" sz="20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s-CO" sz="2000" dirty="0" smtClean="0"/>
                <a:t>En promedio un empleado recorre desde y hacia la Universidad  25km</a:t>
              </a:r>
              <a:endParaRPr lang="es-CO" sz="2000" kern="12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kern="1200" dirty="0" smtClean="0"/>
                <a:t>El promedio de gasto de combustible por vehículo </a:t>
              </a:r>
              <a:r>
                <a:rPr lang="es-CO" sz="2000" dirty="0" smtClean="0"/>
                <a:t>es de 40km/galón</a:t>
              </a:r>
              <a:endParaRPr lang="es-CO" sz="2000" kern="1200" dirty="0" smtClean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1527036" y="5490484"/>
            <a:ext cx="9140969" cy="653547"/>
            <a:chOff x="3815395" y="1522375"/>
            <a:chExt cx="2598116" cy="653547"/>
          </a:xfrm>
        </p:grpSpPr>
        <p:sp>
          <p:nvSpPr>
            <p:cNvPr id="25" name="24 Rectángulo"/>
            <p:cNvSpPr/>
            <p:nvPr/>
          </p:nvSpPr>
          <p:spPr>
            <a:xfrm>
              <a:off x="3815395" y="1522375"/>
              <a:ext cx="2598116" cy="653547"/>
            </a:xfrm>
            <a:prstGeom prst="rect">
              <a:avLst/>
            </a:prstGeom>
            <a:solidFill>
              <a:srgbClr val="D8B25C">
                <a:hueOff val="2494993"/>
                <a:satOff val="-13796"/>
                <a:lumOff val="-1176"/>
                <a:alphaOff val="0"/>
              </a:srgbClr>
            </a:solidFill>
            <a:ln w="25400" cap="flat" cmpd="sng" algn="ctr">
              <a:solidFill>
                <a:srgbClr val="D8B25C">
                  <a:hueOff val="2494993"/>
                  <a:satOff val="-13796"/>
                  <a:lumOff val="-1176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6" name="25 Rectángulo"/>
            <p:cNvSpPr/>
            <p:nvPr/>
          </p:nvSpPr>
          <p:spPr>
            <a:xfrm>
              <a:off x="3815395" y="1522375"/>
              <a:ext cx="1829659" cy="6535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0" rIns="24130" bIns="0" numCol="1" spcCol="1270" anchor="ctr" anchorCtr="0">
              <a:noAutofit/>
            </a:bodyPr>
            <a:lstStyle/>
            <a:p>
              <a:pPr marL="0" marR="0" lvl="0" indent="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</a:rPr>
                <a:t>Huella energética</a:t>
              </a:r>
              <a:endParaRPr kumimoji="0" lang="es-CO" sz="1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7" name="26 Elipse"/>
          <p:cNvSpPr/>
          <p:nvPr/>
        </p:nvSpPr>
        <p:spPr>
          <a:xfrm>
            <a:off x="9838381" y="5330552"/>
            <a:ext cx="1037441" cy="97341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accent4">
              <a:tint val="40000"/>
              <a:alpha val="90000"/>
              <a:hueOff val="2567251"/>
              <a:satOff val="-12173"/>
              <a:lumOff val="-653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2567251"/>
              <a:satOff val="-12173"/>
              <a:lumOff val="-653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dondear rectángulo de esquina del mismo lado"/>
          <p:cNvSpPr/>
          <p:nvPr/>
        </p:nvSpPr>
        <p:spPr>
          <a:xfrm>
            <a:off x="6097520" y="1188228"/>
            <a:ext cx="3940012" cy="3862743"/>
          </a:xfrm>
          <a:prstGeom prst="round2SameRect">
            <a:avLst>
              <a:gd name="adj1" fmla="val 8000"/>
              <a:gd name="adj2" fmla="val 0"/>
            </a:avLst>
          </a:prstGeom>
        </p:spPr>
        <p:style>
          <a:lnRef idx="2">
            <a:schemeClr val="accent4">
              <a:hueOff val="2494993"/>
              <a:satOff val="-13796"/>
              <a:lumOff val="-117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O" sz="20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endParaRPr lang="es-CO" sz="20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endParaRPr lang="es-CO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endParaRPr lang="es-CO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/>
            <a:r>
              <a:rPr lang="es-CO" sz="20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El </a:t>
            </a:r>
            <a:r>
              <a:rPr lang="es-CO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promedio de gasto es </a:t>
            </a:r>
            <a:r>
              <a:rPr lang="es-CO" sz="20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de 403.000 </a:t>
            </a:r>
            <a:r>
              <a:rPr lang="es-CO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galones de </a:t>
            </a:r>
            <a:r>
              <a:rPr lang="es-CO" sz="20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combustible/año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05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820683" y="6786"/>
            <a:ext cx="26706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5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Huella de Calidad  de Vida</a:t>
            </a:r>
            <a:endParaRPr lang="es-ES" sz="25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523999" y="1261241"/>
            <a:ext cx="9739087" cy="3478925"/>
            <a:chOff x="409713" y="2822149"/>
            <a:chExt cx="2529012" cy="1519876"/>
          </a:xfrm>
        </p:grpSpPr>
        <p:sp>
          <p:nvSpPr>
            <p:cNvPr id="17" name="16 Redondear rectángulo de esquina del mismo lado"/>
            <p:cNvSpPr/>
            <p:nvPr/>
          </p:nvSpPr>
          <p:spPr>
            <a:xfrm>
              <a:off x="409713" y="2822149"/>
              <a:ext cx="2529012" cy="151987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4">
                <a:hueOff val="4989986"/>
                <a:satOff val="-27591"/>
                <a:lumOff val="-23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dondear rectángulo de esquina del mismo lado 4"/>
            <p:cNvSpPr/>
            <p:nvPr/>
          </p:nvSpPr>
          <p:spPr>
            <a:xfrm>
              <a:off x="445326" y="2857762"/>
              <a:ext cx="1151628" cy="14842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76200" rIns="25400" bIns="254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 smtClean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 smtClean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kern="1200" dirty="0" smtClean="0"/>
                <a:t>En promedio un miembro de la Comunidad Universitaria se demora 41,5 minutos para desplazarse desde y hacia la Universidad</a:t>
              </a:r>
            </a:p>
            <a:p>
              <a:pPr marL="0" lvl="1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O" sz="2000" kern="1200" dirty="0" smtClean="0"/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1524002" y="5288392"/>
            <a:ext cx="9144001" cy="653547"/>
            <a:chOff x="409713" y="4342026"/>
            <a:chExt cx="2529012" cy="653547"/>
          </a:xfrm>
        </p:grpSpPr>
        <p:sp>
          <p:nvSpPr>
            <p:cNvPr id="23" name="22 Rectángulo"/>
            <p:cNvSpPr/>
            <p:nvPr/>
          </p:nvSpPr>
          <p:spPr>
            <a:xfrm>
              <a:off x="409713" y="4342026"/>
              <a:ext cx="2529012" cy="653547"/>
            </a:xfrm>
            <a:prstGeom prst="rect">
              <a:avLst/>
            </a:prstGeom>
            <a:solidFill>
              <a:srgbClr val="D8B25C">
                <a:hueOff val="4989986"/>
                <a:satOff val="-27591"/>
                <a:lumOff val="-2353"/>
                <a:alphaOff val="0"/>
              </a:srgbClr>
            </a:solidFill>
            <a:ln w="25400" cap="flat" cmpd="sng" algn="ctr">
              <a:solidFill>
                <a:srgbClr val="D8B25C">
                  <a:hueOff val="4989986"/>
                  <a:satOff val="-27591"/>
                  <a:lumOff val="-2353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8" name="27 Rectángulo"/>
            <p:cNvSpPr/>
            <p:nvPr/>
          </p:nvSpPr>
          <p:spPr>
            <a:xfrm>
              <a:off x="409713" y="4342026"/>
              <a:ext cx="1780994" cy="6535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0" rIns="24130" bIns="0" numCol="1" spcCol="1270" anchor="ctr" anchorCtr="0">
              <a:noAutofit/>
            </a:bodyPr>
            <a:lstStyle/>
            <a:p>
              <a:pPr marL="0" marR="0" lvl="0" indent="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</a:rPr>
                <a:t>Huella de calidad de vida</a:t>
              </a:r>
              <a:endParaRPr kumimoji="0" lang="es-CO" sz="1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9" name="28 Elipse"/>
          <p:cNvSpPr/>
          <p:nvPr/>
        </p:nvSpPr>
        <p:spPr>
          <a:xfrm>
            <a:off x="9913732" y="5288386"/>
            <a:ext cx="994705" cy="97341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2000" b="-22000"/>
            </a:stretch>
          </a:blipFill>
          <a:ln w="25400" cap="flat" cmpd="sng" algn="ctr">
            <a:solidFill>
              <a:srgbClr val="D8B25C">
                <a:tint val="40000"/>
                <a:alpha val="90000"/>
                <a:hueOff val="5134502"/>
                <a:satOff val="-24345"/>
                <a:lumOff val="-1306"/>
                <a:alphaOff val="0"/>
              </a:srgbClr>
            </a:solidFill>
            <a:prstDash val="solid"/>
          </a:ln>
          <a:effectLst/>
        </p:spPr>
      </p:sp>
      <p:pic>
        <p:nvPicPr>
          <p:cNvPr id="14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Redondear rectángulo de esquina del mismo lado"/>
          <p:cNvSpPr/>
          <p:nvPr/>
        </p:nvSpPr>
        <p:spPr>
          <a:xfrm>
            <a:off x="6895195" y="1413640"/>
            <a:ext cx="3926115" cy="3027731"/>
          </a:xfrm>
          <a:prstGeom prst="round2SameRect">
            <a:avLst>
              <a:gd name="adj1" fmla="val 8000"/>
              <a:gd name="adj2" fmla="val 0"/>
            </a:avLst>
          </a:prstGeom>
        </p:spPr>
        <p:style>
          <a:lnRef idx="2">
            <a:schemeClr val="accent4">
              <a:hueOff val="4989986"/>
              <a:satOff val="-27591"/>
              <a:lumOff val="-235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lvl="1"/>
            <a:endParaRPr lang="es-CO" dirty="0"/>
          </a:p>
          <a:p>
            <a:pPr marL="0" lvl="1"/>
            <a:endParaRPr lang="es-CO" sz="2000" dirty="0" smtClean="0"/>
          </a:p>
          <a:p>
            <a:pPr marL="0" lvl="1" algn="ctr"/>
            <a:endParaRPr lang="es-CO" sz="2000" dirty="0" smtClean="0"/>
          </a:p>
          <a:p>
            <a:pPr marL="0" lvl="1"/>
            <a:r>
              <a:rPr lang="es-CO" sz="2000" dirty="0" smtClean="0"/>
              <a:t>Un </a:t>
            </a:r>
            <a:r>
              <a:rPr lang="es-CO" sz="2000" dirty="0"/>
              <a:t>miembro de la Comunidad Universitaria se gasta en promedio 15 días/año a bordo de un vehículo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68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858783" y="171450"/>
            <a:ext cx="267063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5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Huella de Equidad</a:t>
            </a:r>
            <a:endParaRPr lang="es-ES" sz="25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1692172" y="1374676"/>
            <a:ext cx="9015412" cy="3704396"/>
            <a:chOff x="3815394" y="2822149"/>
            <a:chExt cx="2598116" cy="1519876"/>
          </a:xfrm>
        </p:grpSpPr>
        <p:sp>
          <p:nvSpPr>
            <p:cNvPr id="15" name="14 Redondear rectángulo de esquina del mismo lado"/>
            <p:cNvSpPr/>
            <p:nvPr/>
          </p:nvSpPr>
          <p:spPr>
            <a:xfrm>
              <a:off x="3815394" y="2822149"/>
              <a:ext cx="2598116" cy="151987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4">
                <a:hueOff val="7484979"/>
                <a:satOff val="-41387"/>
                <a:lumOff val="-352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dondear rectángulo de esquina del mismo lado 4"/>
            <p:cNvSpPr/>
            <p:nvPr/>
          </p:nvSpPr>
          <p:spPr>
            <a:xfrm>
              <a:off x="3851007" y="2857762"/>
              <a:ext cx="1244916" cy="1298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76200" rIns="25400" bIns="25400" numCol="1" spcCol="1270" anchor="t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 smtClean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 smtClean="0"/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2000" dirty="0" smtClean="0"/>
                <a:t>En promedio un miembro de la Comunidad Universitaria se gasta $108.000 al mes en parqueadero</a:t>
              </a:r>
            </a:p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O" sz="2000" kern="1200" dirty="0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652589" y="5405771"/>
            <a:ext cx="9015411" cy="653547"/>
            <a:chOff x="3815394" y="4342026"/>
            <a:chExt cx="2598116" cy="653547"/>
          </a:xfrm>
        </p:grpSpPr>
        <p:sp>
          <p:nvSpPr>
            <p:cNvPr id="30" name="29 Rectángulo"/>
            <p:cNvSpPr/>
            <p:nvPr/>
          </p:nvSpPr>
          <p:spPr>
            <a:xfrm>
              <a:off x="3815394" y="4342026"/>
              <a:ext cx="2598116" cy="653547"/>
            </a:xfrm>
            <a:prstGeom prst="rect">
              <a:avLst/>
            </a:prstGeom>
            <a:solidFill>
              <a:srgbClr val="D8B25C">
                <a:hueOff val="7484979"/>
                <a:satOff val="-41387"/>
                <a:lumOff val="-3529"/>
                <a:alphaOff val="0"/>
              </a:srgbClr>
            </a:solidFill>
            <a:ln w="25400" cap="flat" cmpd="sng" algn="ctr">
              <a:solidFill>
                <a:srgbClr val="D8B25C">
                  <a:hueOff val="7484979"/>
                  <a:satOff val="-41387"/>
                  <a:lumOff val="-3529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1" name="30 Rectángulo"/>
            <p:cNvSpPr/>
            <p:nvPr/>
          </p:nvSpPr>
          <p:spPr>
            <a:xfrm>
              <a:off x="3815394" y="4342026"/>
              <a:ext cx="1829659" cy="6535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2390" tIns="0" rIns="24130" bIns="0" numCol="1" spcCol="1270" anchor="ctr" anchorCtr="0">
              <a:noAutofit/>
            </a:bodyPr>
            <a:lstStyle/>
            <a:p>
              <a:pPr marL="0" marR="0" lvl="0" indent="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/>
                </a:rPr>
                <a:t>Huella de equidad</a:t>
              </a:r>
              <a:endParaRPr kumimoji="0" lang="es-CO" sz="1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32" name="31 Elipse"/>
          <p:cNvSpPr/>
          <p:nvPr/>
        </p:nvSpPr>
        <p:spPr>
          <a:xfrm>
            <a:off x="9900288" y="5245832"/>
            <a:ext cx="978785" cy="97341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dondear rectángulo de esquina del mismo lado 4"/>
          <p:cNvSpPr/>
          <p:nvPr/>
        </p:nvSpPr>
        <p:spPr>
          <a:xfrm>
            <a:off x="6248401" y="1644049"/>
            <a:ext cx="4319834" cy="31656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76200" rIns="25400" bIns="25400" numCol="1" spcCol="1270" anchor="t" anchorCtr="0">
            <a:noAutofit/>
          </a:bodyPr>
          <a:lstStyle/>
          <a:p>
            <a:pPr marL="228600" lvl="1" indent="-228600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CO" sz="2000" dirty="0" smtClean="0"/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CO" sz="2000" kern="1200" dirty="0"/>
          </a:p>
          <a:p>
            <a:pPr marL="228600" lvl="1" indent="-228600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CO" sz="2000" dirty="0" smtClean="0"/>
          </a:p>
        </p:txBody>
      </p:sp>
      <p:sp>
        <p:nvSpPr>
          <p:cNvPr id="19" name="18 Redondear rectángulo de esquina del mismo lado"/>
          <p:cNvSpPr/>
          <p:nvPr/>
        </p:nvSpPr>
        <p:spPr>
          <a:xfrm>
            <a:off x="6741885" y="1530435"/>
            <a:ext cx="3926115" cy="3027731"/>
          </a:xfrm>
          <a:prstGeom prst="round2SameRect">
            <a:avLst>
              <a:gd name="adj1" fmla="val 8000"/>
              <a:gd name="adj2" fmla="val 0"/>
            </a:avLst>
          </a:prstGeom>
        </p:spPr>
        <p:style>
          <a:lnRef idx="2">
            <a:schemeClr val="accent4">
              <a:hueOff val="4989986"/>
              <a:satOff val="-27591"/>
              <a:lumOff val="-235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lvl="1"/>
            <a:endParaRPr lang="es-CO" dirty="0"/>
          </a:p>
          <a:p>
            <a:pPr marL="0" lvl="1"/>
            <a:endParaRPr lang="es-CO" sz="2000" dirty="0" smtClean="0"/>
          </a:p>
          <a:p>
            <a:pPr marL="0" lvl="1"/>
            <a:endParaRPr lang="es-CO" sz="2000" dirty="0"/>
          </a:p>
          <a:p>
            <a:pPr marL="0" lvl="1"/>
            <a:r>
              <a:rPr lang="es-CO" sz="2000" dirty="0" smtClean="0"/>
              <a:t>En </a:t>
            </a:r>
            <a:r>
              <a:rPr lang="es-CO" sz="2000" dirty="0"/>
              <a:t>promedio un miembro de la Comunidad Universitaria se gasta un 5.5% del salario o ingreso mensual en  movilizarse</a:t>
            </a:r>
          </a:p>
          <a:p>
            <a:pPr marL="0" lvl="1"/>
            <a:endParaRPr lang="es-CO" sz="2000" dirty="0" smtClean="0"/>
          </a:p>
          <a:p>
            <a:pPr marL="0" lvl="1" algn="ctr"/>
            <a:endParaRPr lang="es-CO" sz="2000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35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5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1102789" y="914181"/>
            <a:ext cx="10562167" cy="80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53% de los encuestados están entre los 21 a los 50 años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61% de los  encuestados hacen parte del personal administrativo y profesores de planta de la Universidad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67% de los encuestados viven en estrato 3 y 4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64% de los encuestados utilizan medio de transporte público para movilizarse desde y hacia la Universidad, sin embargo el 18% utiliza carro particular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44% de los encuestados hacen transbordos para llegar a la Universidad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41% de los usuarios del parqueadero </a:t>
            </a: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usa </a:t>
            </a: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vehículo porque es cómodo y </a:t>
            </a: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rápido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73% de la población toma entre 0 y 50 minutos para llegar a la Universidad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51% de los encuestados siempre vienen en carro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9" name="2 CuadroTexto"/>
          <p:cNvSpPr txBox="1">
            <a:spLocks noChangeArrowheads="1"/>
          </p:cNvSpPr>
          <p:nvPr/>
        </p:nvSpPr>
        <p:spPr bwMode="auto">
          <a:xfrm>
            <a:off x="8544984" y="188913"/>
            <a:ext cx="36470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Hallazgos</a:t>
            </a:r>
          </a:p>
        </p:txBody>
      </p:sp>
    </p:spTree>
    <p:extLst>
      <p:ext uri="{BB962C8B-B14F-4D97-AF65-F5344CB8AC3E}">
        <p14:creationId xmlns:p14="http://schemas.microsoft.com/office/powerpoint/2010/main" val="36401568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8229600" y="203199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Edad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487008"/>
              </p:ext>
            </p:extLst>
          </p:nvPr>
        </p:nvGraphicFramePr>
        <p:xfrm>
          <a:off x="629392" y="833438"/>
          <a:ext cx="11032177" cy="547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4423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7325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5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1102788" y="908050"/>
            <a:ext cx="10562167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52% de los usuarios del parqueadero viene solo en su vehículo desde y hacia la Universidad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47% de los usuarios del parqueadero trae su vehículo 5 veces por </a:t>
            </a: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semana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42% de los usuarios del parqueadero ingresan entre las 7:00 am y las 8:15 am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90% de los usuarios del parqueadero están dispuestos a compartir el vehículo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71% de los encuestados están dispuestos a llevar a cualquier miembro de la comunidad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70% de los encuestados están dispuestos a esperar a un compañero de viaje hasta 10 minutos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57% de los encuestados están dispuestos a desviarse entre 3 y 6 cuadras para recoger un compañero de viaje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9" name="2 CuadroTexto"/>
          <p:cNvSpPr txBox="1">
            <a:spLocks noChangeArrowheads="1"/>
          </p:cNvSpPr>
          <p:nvPr/>
        </p:nvSpPr>
        <p:spPr bwMode="auto">
          <a:xfrm>
            <a:off x="8544984" y="188913"/>
            <a:ext cx="36470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Hallazgos</a:t>
            </a:r>
          </a:p>
        </p:txBody>
      </p:sp>
    </p:spTree>
    <p:extLst>
      <p:ext uri="{BB962C8B-B14F-4D97-AF65-F5344CB8AC3E}">
        <p14:creationId xmlns:p14="http://schemas.microsoft.com/office/powerpoint/2010/main" val="1243832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5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1102788" y="908050"/>
            <a:ext cx="10562167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Las principales razones para compartir el carro son cultura ciudadana y conciencia medio ambiental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El 46% de los encuestados estarían dispuesto a utilizar la bicicleta como un medio de transporte alterno para sus viajes desde y hacia la Universidad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</a:t>
            </a: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37% de los encuestados tienen bicicleta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Las </a:t>
            </a:r>
            <a:r>
              <a:rPr lang="es-CO" altLang="es-CO" sz="2000" b="1" dirty="0">
                <a:solidFill>
                  <a:prstClr val="black"/>
                </a:solidFill>
                <a:cs typeface="Arial" charset="0"/>
              </a:rPr>
              <a:t>principales razones por las que las personas no vienen a la Universidad en bicicleta son la distancia, clima y el riesgo de </a:t>
            </a: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accidente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70% de los encuestados han realizado tele-trabajo o tele-estudio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 smtClean="0">
                <a:solidFill>
                  <a:prstClr val="black"/>
                </a:solidFill>
                <a:cs typeface="Arial" charset="0"/>
              </a:rPr>
              <a:t>El 86% de los encuestados cuentan con la tecnología en su casa para hacer tele-trabajo o tele-estudio</a:t>
            </a:r>
            <a:endParaRPr lang="es-CO" altLang="es-CO" sz="2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9" name="2 CuadroTexto"/>
          <p:cNvSpPr txBox="1">
            <a:spLocks noChangeArrowheads="1"/>
          </p:cNvSpPr>
          <p:nvPr/>
        </p:nvSpPr>
        <p:spPr bwMode="auto">
          <a:xfrm>
            <a:off x="8544984" y="188913"/>
            <a:ext cx="36470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Hallazgos</a:t>
            </a:r>
          </a:p>
        </p:txBody>
      </p:sp>
    </p:spTree>
    <p:extLst>
      <p:ext uri="{BB962C8B-B14F-4D97-AF65-F5344CB8AC3E}">
        <p14:creationId xmlns:p14="http://schemas.microsoft.com/office/powerpoint/2010/main" val="11798547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5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581892" y="833438"/>
            <a:ext cx="11083064" cy="864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CO" altLang="es-CO" sz="1900" b="1" u="sng" dirty="0" smtClean="0">
                <a:solidFill>
                  <a:prstClr val="black"/>
                </a:solidFill>
                <a:cs typeface="Arial" charset="0"/>
              </a:rPr>
              <a:t>BICICLETA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Aumentar los espacios disponibles para el estacionamiento de bicicletas.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Fomentar el uso de la bicicleta a través de un plan de incentivos.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Fomentar el uso de la bicicleta a través de comunicados sobre los beneficios de su uso.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Acompañamiento en la implementación de las bicicletas en préstamo del CJFD.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19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CO" altLang="es-CO" sz="1900" b="1" u="sng" dirty="0" smtClean="0">
                <a:solidFill>
                  <a:prstClr val="black"/>
                </a:solidFill>
                <a:cs typeface="Arial" charset="0"/>
              </a:rPr>
              <a:t>TRANSPORTE COMPARTIDO</a:t>
            </a:r>
            <a:endParaRPr lang="es-CO" altLang="es-CO" sz="1900" b="1" u="sng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Implementación de mecanismo tecnológico para el desarrollo del carro compartido en la comunidad, atado a un plan de beneficios e incentivos para quienes más compartan su carro.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Implementación de un sistema de transporte compartido.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19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CO" altLang="es-CO" sz="1900" b="1" u="sng" dirty="0" smtClean="0">
                <a:solidFill>
                  <a:prstClr val="black"/>
                </a:solidFill>
                <a:cs typeface="Arial" charset="0"/>
              </a:rPr>
              <a:t>TRANSPORTE PÚBLICO</a:t>
            </a:r>
            <a:endParaRPr lang="es-CO" altLang="es-CO" sz="1900" b="1" u="sng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Continuar con el plan de incentivos para los taxistas a fin de aumentar el uso del servicio y mejorar la disponibilidad del mismo.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 smtClean="0">
                <a:solidFill>
                  <a:prstClr val="black"/>
                </a:solidFill>
                <a:cs typeface="Arial" charset="0"/>
              </a:rPr>
              <a:t>Implementar acciones con la Secretaría de Tránsito y Transporte para difundir la información del funcionamiento del transporte público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19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CO" altLang="es-CO" sz="1900" b="1" u="sng" dirty="0">
                <a:solidFill>
                  <a:prstClr val="black"/>
                </a:solidFill>
                <a:cs typeface="Arial" charset="0"/>
              </a:rPr>
              <a:t>TELE-TRABAJO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altLang="es-CO" sz="1900" dirty="0">
                <a:solidFill>
                  <a:prstClr val="black"/>
                </a:solidFill>
                <a:cs typeface="Arial" charset="0"/>
              </a:rPr>
              <a:t>Articular un plan de trabajo al respecto con apoyo de la Dirección de Gestión Humana.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2200" b="1" dirty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9" name="2 CuadroTexto"/>
          <p:cNvSpPr txBox="1">
            <a:spLocks noChangeArrowheads="1"/>
          </p:cNvSpPr>
          <p:nvPr/>
        </p:nvSpPr>
        <p:spPr bwMode="auto">
          <a:xfrm>
            <a:off x="8544984" y="188913"/>
            <a:ext cx="36470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2000" b="1" dirty="0" smtClean="0">
                <a:solidFill>
                  <a:prstClr val="white"/>
                </a:solidFill>
                <a:latin typeface="Calibri (Cuerpo)"/>
                <a:cs typeface="Arial" charset="0"/>
              </a:rPr>
              <a:t>Plan de trabajo</a:t>
            </a:r>
          </a:p>
        </p:txBody>
      </p:sp>
    </p:spTree>
    <p:extLst>
      <p:ext uri="{BB962C8B-B14F-4D97-AF65-F5344CB8AC3E}">
        <p14:creationId xmlns:p14="http://schemas.microsoft.com/office/powerpoint/2010/main" val="23124424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5"/>
            <a:ext cx="24003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2471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968503" y="908050"/>
            <a:ext cx="8064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s-ES" b="1" cap="all" dirty="0">
              <a:ln w="0"/>
              <a:solidFill>
                <a:srgbClr val="8064A2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581892" y="908050"/>
            <a:ext cx="11083064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8000" b="1" dirty="0" smtClean="0">
              <a:solidFill>
                <a:prstClr val="black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5000" b="1" dirty="0">
              <a:solidFill>
                <a:prstClr val="black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CO" altLang="es-CO" sz="8000" b="1" dirty="0" smtClean="0">
                <a:solidFill>
                  <a:prstClr val="black"/>
                </a:solidFill>
                <a:cs typeface="Arial" charset="0"/>
              </a:rPr>
              <a:t>G R A C I A S</a:t>
            </a:r>
            <a:endParaRPr lang="es-CO" altLang="es-CO" sz="8000" b="1" dirty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CO" altLang="es-CO" sz="2200" b="1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95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891236"/>
              </p:ext>
            </p:extLst>
          </p:nvPr>
        </p:nvGraphicFramePr>
        <p:xfrm>
          <a:off x="736270" y="833438"/>
          <a:ext cx="10937174" cy="532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ángulo 5"/>
          <p:cNvSpPr/>
          <p:nvPr/>
        </p:nvSpPr>
        <p:spPr>
          <a:xfrm>
            <a:off x="8316687" y="0"/>
            <a:ext cx="3875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Calibri (Cuerpo)"/>
                <a:ea typeface="+mn-ea"/>
                <a:cs typeface="+mn-cs"/>
              </a:defRPr>
            </a:pPr>
            <a:r>
              <a:rPr lang="es-CO" sz="2000" b="1" dirty="0">
                <a:solidFill>
                  <a:schemeClr val="bg1"/>
                </a:solidFill>
              </a:rPr>
              <a:t>Dentro de la </a:t>
            </a:r>
            <a:r>
              <a:rPr lang="es-CO" sz="2000" b="1" dirty="0" smtClean="0">
                <a:solidFill>
                  <a:schemeClr val="bg1"/>
                </a:solidFill>
              </a:rPr>
              <a:t>Comunidad</a:t>
            </a:r>
          </a:p>
          <a:p>
            <a:pPr algn="ctr">
              <a:defRPr sz="13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Calibri (Cuerpo)"/>
                <a:ea typeface="+mn-ea"/>
                <a:cs typeface="+mn-cs"/>
              </a:defRPr>
            </a:pPr>
            <a:r>
              <a:rPr lang="es-CO" sz="2000" b="1" dirty="0" smtClean="0">
                <a:solidFill>
                  <a:schemeClr val="bg1"/>
                </a:solidFill>
              </a:rPr>
              <a:t>Javeriana </a:t>
            </a:r>
            <a:r>
              <a:rPr lang="es-CO" sz="2000" b="1" dirty="0">
                <a:solidFill>
                  <a:schemeClr val="bg1"/>
                </a:solidFill>
              </a:rPr>
              <a:t>usted es</a:t>
            </a:r>
          </a:p>
        </p:txBody>
      </p:sp>
      <p:pic>
        <p:nvPicPr>
          <p:cNvPr id="7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096736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4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16685" y="188685"/>
            <a:ext cx="3875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Facultad o Unidad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94576"/>
              </p:ext>
            </p:extLst>
          </p:nvPr>
        </p:nvGraphicFramePr>
        <p:xfrm>
          <a:off x="688769" y="714383"/>
          <a:ext cx="10818421" cy="548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195423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16686" y="1"/>
            <a:ext cx="3875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Calibri (Cuerpo)"/>
              </a:rPr>
              <a:t>Estrato</a:t>
            </a:r>
          </a:p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Calibri (Cuerpo)"/>
              </a:rPr>
              <a:t>Socio-económico</a:t>
            </a:r>
            <a:endParaRPr lang="es-ES" sz="2000" b="1" cap="all" dirty="0">
              <a:ln w="0">
                <a:noFill/>
              </a:ln>
              <a:solidFill>
                <a:srgbClr val="FFFFFF"/>
              </a:solidFill>
              <a:latin typeface="Calibri (Cuerpo)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577971"/>
              </p:ext>
            </p:extLst>
          </p:nvPr>
        </p:nvGraphicFramePr>
        <p:xfrm>
          <a:off x="641267" y="833437"/>
          <a:ext cx="11079677" cy="527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23924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3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F:\Uni Javeriana\Prisma\Pres FINAL\00 Cabezo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3" y="0"/>
            <a:ext cx="6667500" cy="83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5 Rectángulo"/>
          <p:cNvSpPr/>
          <p:nvPr/>
        </p:nvSpPr>
        <p:spPr>
          <a:xfrm>
            <a:off x="8316686" y="0"/>
            <a:ext cx="3875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Medio de Transporte</a:t>
            </a:r>
          </a:p>
          <a:p>
            <a:pPr algn="ctr">
              <a:defRPr/>
            </a:pPr>
            <a:r>
              <a:rPr lang="es-ES" sz="2000" b="1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Frecuentado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148630"/>
              </p:ext>
            </p:extLst>
          </p:nvPr>
        </p:nvGraphicFramePr>
        <p:xfrm>
          <a:off x="320633" y="926275"/>
          <a:ext cx="11542815" cy="537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6" descr="F:\Uni Javeriana\Prisma\Pres FINAL\00 Pie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970"/>
            <a:ext cx="12192000" cy="554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F:\Uni Javeriana\Prisma\Presentaciones 2\Graficos e Imagenes\Logo Jave 5cm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09547"/>
            <a:ext cx="2108611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4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eri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averiana" id="{2B164952-AAF7-4728-8169-33243F82870B}" vid="{BEEDD61C-5D3E-4062-A24A-1768E03FE4E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Javeriana</Template>
  <TotalTime>1446</TotalTime>
  <Words>1565</Words>
  <Application>Microsoft Office PowerPoint</Application>
  <PresentationFormat>Personalizado</PresentationFormat>
  <Paragraphs>344</Paragraphs>
  <Slides>53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53</vt:i4>
      </vt:variant>
    </vt:vector>
  </HeadingPairs>
  <TitlesOfParts>
    <vt:vector size="57" baseType="lpstr">
      <vt:lpstr>Javeriana</vt:lpstr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Chaves</dc:creator>
  <cp:lastModifiedBy>Sandra Catalina Acosta Cleves</cp:lastModifiedBy>
  <cp:revision>264</cp:revision>
  <dcterms:created xsi:type="dcterms:W3CDTF">2014-03-29T21:38:23Z</dcterms:created>
  <dcterms:modified xsi:type="dcterms:W3CDTF">2014-09-22T12:56:02Z</dcterms:modified>
</cp:coreProperties>
</file>